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48" r:id="rId1"/>
  </p:sldMasterIdLst>
  <p:notesMasterIdLst>
    <p:notesMasterId r:id="rId6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317"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31" r:id="rId64"/>
  </p:sldIdLst>
  <p:sldSz cx="16256000" cy="9144000"/>
  <p:notesSz cx="6858000" cy="9144000"/>
  <p:embeddedFontLst>
    <p:embeddedFont>
      <p:font typeface="Calibri" panose="020F0502020204030204" pitchFamily="34" charset="0"/>
      <p:regular r:id="rId66"/>
      <p:bold r:id="rId67"/>
      <p:italic r:id="rId68"/>
      <p:boldItalic r:id="rId69"/>
    </p:embeddedFont>
    <p:embeddedFont>
      <p:font typeface="Cambria" panose="02040503050406030204" pitchFamily="18" charset="0"/>
      <p:regular r:id="rId70"/>
      <p:bold r:id="rId71"/>
      <p:italic r:id="rId72"/>
      <p:boldItalic r:id="rId73"/>
    </p:embeddedFont>
    <p:embeddedFont>
      <p:font typeface="Open Sans" panose="020B0606030504020204" pitchFamily="3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E07IZu73SbSTh37vWIhnLA==" hashData="7/yoCDBYk5D7sjZXregkZL0Xr4XqdNjsZcTv4rJCmHlEaBvZsz8PCmtMvDstESRplttby8sk1jDvSf6TMD/O1A=="/>
  <p:extLst>
    <p:ext uri="{EFAFB233-063F-42B5-8137-9DF3F51BA10A}">
      <p15:sldGuideLst xmlns:p15="http://schemas.microsoft.com/office/powerpoint/2012/main">
        <p15:guide id="1" pos="5120">
          <p15:clr>
            <a:srgbClr val="A4A3A4"/>
          </p15:clr>
        </p15:guide>
        <p15:guide id="2" orient="horz"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8" roundtripDataSignature="AMtx7miOUsivUf7WNZTp68j+JLz8OhjP4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1" d="100"/>
          <a:sy n="51" d="100"/>
        </p:scale>
        <p:origin x="834" y="84"/>
      </p:cViewPr>
      <p:guideLst>
        <p:guide pos="5120"/>
        <p:guide orient="horz"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customschemas.google.com/relationships/presentationmetadata" Target="meta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 name="Google Shape;262;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20d0d392c3_0_6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4" name="Google Shape;334;g120d0d392c3_0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20d0d392c3_0_6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g120d0d392c3_0_6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20d0d392c3_0_6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4" name="Google Shape;364;g120d0d392c3_0_6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20d0d392c3_0_6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g120d0d392c3_0_6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20d0d392c3_0_6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g120d0d392c3_0_6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20d0d392c3_0_7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g120d0d392c3_0_7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20d0d392c3_0_7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1" name="Google Shape;411;g120d0d392c3_0_7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20d0d392c3_0_7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1" name="Google Shape;421;g120d0d392c3_0_7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20d0d392c3_0_7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1" name="Google Shape;431;g120d0d392c3_0_7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20d0d392c3_0_7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1" name="Google Shape;441;g120d0d392c3_0_7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1eaf8c89d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2" name="Google Shape;452;g11eaf8c89d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1e1926e040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7" name="Google Shape;457;g11e1926e040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498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1e1926e040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7" name="Google Shape;457;g11e1926e040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1e1926e040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04800" algn="l" rtl="0">
              <a:lnSpc>
                <a:spcPct val="142857"/>
              </a:lnSpc>
              <a:spcBef>
                <a:spcPts val="1000"/>
              </a:spcBef>
              <a:spcAft>
                <a:spcPts val="0"/>
              </a:spcAft>
              <a:buClr>
                <a:srgbClr val="3F3F3F"/>
              </a:buClr>
              <a:buSzPts val="1200"/>
              <a:buFont typeface="Open Sans"/>
              <a:buChar char="●"/>
            </a:pPr>
            <a:r>
              <a:rPr lang="en-US">
                <a:solidFill>
                  <a:srgbClr val="3F3F3F"/>
                </a:solidFill>
                <a:latin typeface="Open Sans"/>
                <a:ea typeface="Open Sans"/>
                <a:cs typeface="Open Sans"/>
                <a:sym typeface="Open Sans"/>
              </a:rPr>
              <a:t>One of the basic notions of the software development process is SDLC model.</a:t>
            </a:r>
            <a:endParaRPr>
              <a:solidFill>
                <a:srgbClr val="3F3F3F"/>
              </a:solidFill>
              <a:latin typeface="Open Sans"/>
              <a:ea typeface="Open Sans"/>
              <a:cs typeface="Open Sans"/>
              <a:sym typeface="Open Sans"/>
            </a:endParaRPr>
          </a:p>
          <a:p>
            <a:pPr marL="457200" lvl="0" indent="-304800" algn="l" rtl="0">
              <a:lnSpc>
                <a:spcPct val="142857"/>
              </a:lnSpc>
              <a:spcBef>
                <a:spcPts val="0"/>
              </a:spcBef>
              <a:spcAft>
                <a:spcPts val="0"/>
              </a:spcAft>
              <a:buClr>
                <a:srgbClr val="3F3F3F"/>
              </a:buClr>
              <a:buSzPts val="1200"/>
              <a:buFont typeface="Open Sans"/>
              <a:buChar char="●"/>
            </a:pPr>
            <a:r>
              <a:rPr lang="en-US">
                <a:solidFill>
                  <a:srgbClr val="3F3F3F"/>
                </a:solidFill>
                <a:latin typeface="Open Sans"/>
                <a:ea typeface="Open Sans"/>
                <a:cs typeface="Open Sans"/>
                <a:sym typeface="Open Sans"/>
              </a:rPr>
              <a:t>SDLC is a pictorial and diagrammatic representation of the software life cycle.</a:t>
            </a:r>
            <a:endParaRPr>
              <a:solidFill>
                <a:srgbClr val="3F3F3F"/>
              </a:solidFill>
              <a:latin typeface="Open Sans"/>
              <a:ea typeface="Open Sans"/>
              <a:cs typeface="Open Sans"/>
              <a:sym typeface="Open Sans"/>
            </a:endParaRPr>
          </a:p>
          <a:p>
            <a:pPr marL="457200" lvl="0" indent="-304800" algn="l" rtl="0">
              <a:lnSpc>
                <a:spcPct val="142857"/>
              </a:lnSpc>
              <a:spcBef>
                <a:spcPts val="0"/>
              </a:spcBef>
              <a:spcAft>
                <a:spcPts val="0"/>
              </a:spcAft>
              <a:buClr>
                <a:srgbClr val="3F3F3F"/>
              </a:buClr>
              <a:buSzPts val="1200"/>
              <a:buFont typeface="Open Sans"/>
              <a:buChar char="●"/>
            </a:pPr>
            <a:r>
              <a:rPr lang="en-US">
                <a:solidFill>
                  <a:srgbClr val="3F3F3F"/>
                </a:solidFill>
                <a:latin typeface="Open Sans"/>
                <a:ea typeface="Open Sans"/>
                <a:cs typeface="Open Sans"/>
                <a:sym typeface="Open Sans"/>
              </a:rPr>
              <a:t>The models specify the various stages of the process  in which they are carried out. </a:t>
            </a:r>
            <a:endParaRPr>
              <a:solidFill>
                <a:srgbClr val="3F3F3F"/>
              </a:solidFill>
              <a:latin typeface="Open Sans"/>
              <a:ea typeface="Open Sans"/>
              <a:cs typeface="Open Sans"/>
              <a:sym typeface="Open Sans"/>
            </a:endParaRPr>
          </a:p>
          <a:p>
            <a:pPr marL="457200" lvl="0" indent="-304800" algn="l" rtl="0">
              <a:lnSpc>
                <a:spcPct val="142857"/>
              </a:lnSpc>
              <a:spcBef>
                <a:spcPts val="0"/>
              </a:spcBef>
              <a:spcAft>
                <a:spcPts val="0"/>
              </a:spcAft>
              <a:buClr>
                <a:srgbClr val="3F3F3F"/>
              </a:buClr>
              <a:buSzPts val="1200"/>
              <a:buFont typeface="Open Sans"/>
              <a:buChar char="●"/>
            </a:pPr>
            <a:r>
              <a:rPr lang="en-US">
                <a:solidFill>
                  <a:srgbClr val="3F3F3F"/>
                </a:solidFill>
                <a:latin typeface="Open Sans"/>
                <a:ea typeface="Open Sans"/>
                <a:cs typeface="Open Sans"/>
                <a:sym typeface="Open Sans"/>
              </a:rPr>
              <a:t>There is no one single SDLC model. </a:t>
            </a:r>
            <a:endParaRPr>
              <a:solidFill>
                <a:srgbClr val="3F3F3F"/>
              </a:solidFill>
              <a:latin typeface="Open Sans"/>
              <a:ea typeface="Open Sans"/>
              <a:cs typeface="Open Sans"/>
              <a:sym typeface="Open Sans"/>
            </a:endParaRPr>
          </a:p>
          <a:p>
            <a:pPr marL="457200" lvl="0" indent="-304800" algn="l" rtl="0">
              <a:lnSpc>
                <a:spcPct val="142857"/>
              </a:lnSpc>
              <a:spcBef>
                <a:spcPts val="0"/>
              </a:spcBef>
              <a:spcAft>
                <a:spcPts val="0"/>
              </a:spcAft>
              <a:buClr>
                <a:srgbClr val="3F3F3F"/>
              </a:buClr>
              <a:buSzPts val="1200"/>
              <a:buFont typeface="Open Sans"/>
              <a:buChar char="●"/>
            </a:pPr>
            <a:r>
              <a:rPr lang="en-US">
                <a:solidFill>
                  <a:srgbClr val="3F3F3F"/>
                </a:solidFill>
                <a:latin typeface="Open Sans"/>
                <a:ea typeface="Open Sans"/>
                <a:cs typeface="Open Sans"/>
                <a:sym typeface="Open Sans"/>
              </a:rPr>
              <a:t>They are divided into main groups, each with its features and weaknesses.</a:t>
            </a:r>
            <a:endParaRPr>
              <a:latin typeface="Open Sans"/>
              <a:ea typeface="Open Sans"/>
              <a:cs typeface="Open Sans"/>
              <a:sym typeface="Open Sans"/>
            </a:endParaRPr>
          </a:p>
        </p:txBody>
      </p:sp>
      <p:sp>
        <p:nvSpPr>
          <p:cNvPr id="475" name="Google Shape;475;g11e1926e040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1e1926e040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6" name="Google Shape;486;g11e1926e040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1e1926e040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5" name="Google Shape;495;g11e1926e040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1e1926e040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5" name="Google Shape;505;g11e1926e040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1e1926e040_0_4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4" name="Google Shape;534;g11e1926e040_0_4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1e1926e040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5" name="Google Shape;545;g11e1926e040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e1926e040_0_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5" name="Google Shape;555;g11e1926e040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2" name="Google Shape;27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1e1926e040_0_4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9" name="Google Shape;589;g11e1926e040_0_4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1e1926e040_0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8" name="Google Shape;598;g11e1926e040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1ec9c415d9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8" name="Google Shape;608;g11ec9c415d9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1e1926e040_0_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7" name="Google Shape;617;g11e1926e040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1e1926e040_0_4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g11e1926e040_0_4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e1926e040_0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2" name="Google Shape;742;g11e1926e040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1eded36f7a_0_2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2" name="Google Shape;752;g11eded36f7a_0_2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1e1926e040_0_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2" name="Google Shape;762;g11e1926e040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1e6701ee44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3" name="Google Shape;783;g11e6701ee44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1e1926e040_0_4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3" name="Google Shape;793;g11e1926e040_0_4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1e1926e04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g11e1926e04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120d0d392c3_0_4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2" name="Google Shape;802;g120d0d392c3_0_4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1e1926e040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2" name="Google Shape;812;g11e1926e040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11eded36f7a_0_2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1" name="Google Shape;821;g11eded36f7a_0_2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11e1926e040_0_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9" name="Google Shape;829;g11e1926e040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1e1926e040_0_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8" name="Google Shape;848;g11e1926e040_0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20d0d392c3_0_4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7" name="Google Shape;857;g120d0d392c3_0_4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1eded36f7a_0_2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5" name="Google Shape;865;g11eded36f7a_0_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11e1926e040_0_1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3" name="Google Shape;873;g11e1926e040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0d0d392c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7" name="Google Shape;887;g120d0d392c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120d0d392c3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6" name="Google Shape;896;g120d0d392c3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20d0d392c3_0_6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0" name="Google Shape;290;g120d0d392c3_0_6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20d0d392c3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6" name="Google Shape;906;g120d0d392c3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6" name="Google Shape;93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11e1926e040_0_2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8" name="Google Shape;948;g11e1926e040_0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11e1926e040_0_2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2" name="Google Shape;952;g11e1926e040_0_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11e1926e040_0_2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2" name="Google Shape;962;g11e1926e040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1e1926e040_0_2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4" name="Google Shape;974;g11e1926e040_0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11e1926e040_0_2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4" name="Google Shape;984;g11e1926e040_0_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11e1926e040_0_2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6" name="Google Shape;996;g11e1926e040_0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11e1926e040_0_2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6" name="Google Shape;1006;g11e1926e040_0_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11e1926e040_0_2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8" name="Google Shape;1018;g11e1926e040_0_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20d0d392c3_0_6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 name="Google Shape;295;g120d0d392c3_0_6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11e1926e040_0_2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8" name="Google Shape;1028;g11e1926e040_0_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11e1926e040_0_2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0" name="Google Shape;1040;g11e1926e040_0_2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11e1926e040_0_2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0" name="Google Shape;1050;g11e1926e040_0_2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121455bf69c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2" name="Google Shape;1322;g121455bf69c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20d0d392c3_0_6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5" name="Google Shape;305;g120d0d392c3_0_6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20d0d392c3_0_6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0" name="Google Shape;320;g120d0d392c3_0_6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20d0d392c3_0_6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5" name="Google Shape;325;g120d0d392c3_0_6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5"/>
        <p:cNvGrpSpPr/>
        <p:nvPr/>
      </p:nvGrpSpPr>
      <p:grpSpPr>
        <a:xfrm>
          <a:off x="0" y="0"/>
          <a:ext cx="0" cy="0"/>
          <a:chOff x="0" y="0"/>
          <a:chExt cx="0" cy="0"/>
        </a:xfrm>
      </p:grpSpPr>
      <p:pic>
        <p:nvPicPr>
          <p:cNvPr id="16" name="Google Shape;16;p22"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 name="Google Shape;17;p2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8" name="Google Shape;18;p22"/>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7"/>
        <p:cNvGrpSpPr/>
        <p:nvPr/>
      </p:nvGrpSpPr>
      <p:grpSpPr>
        <a:xfrm>
          <a:off x="0" y="0"/>
          <a:ext cx="0" cy="0"/>
          <a:chOff x="0" y="0"/>
          <a:chExt cx="0" cy="0"/>
        </a:xfrm>
      </p:grpSpPr>
      <p:sp>
        <p:nvSpPr>
          <p:cNvPr id="98" name="Google Shape;98;g11e1926e040_0_395"/>
          <p:cNvSpPr/>
          <p:nvPr/>
        </p:nvSpPr>
        <p:spPr>
          <a:xfrm>
            <a:off x="0" y="7712066"/>
            <a:ext cx="16245840" cy="1466355"/>
          </a:xfrm>
          <a:custGeom>
            <a:avLst/>
            <a:gdLst/>
            <a:ahLst/>
            <a:cxnLst/>
            <a:rect l="l" t="t" r="r" b="b"/>
            <a:pathLst>
              <a:path w="12192000" h="1100454" extrusionOk="0">
                <a:moveTo>
                  <a:pt x="0" y="1100327"/>
                </a:moveTo>
                <a:lnTo>
                  <a:pt x="12191999" y="1100327"/>
                </a:lnTo>
                <a:lnTo>
                  <a:pt x="12191999" y="0"/>
                </a:lnTo>
                <a:lnTo>
                  <a:pt x="0" y="0"/>
                </a:lnTo>
                <a:lnTo>
                  <a:pt x="0" y="1100327"/>
                </a:lnTo>
                <a:close/>
              </a:path>
            </a:pathLst>
          </a:custGeom>
          <a:noFill/>
          <a:ln>
            <a:noFill/>
          </a:ln>
          <a:effectLst>
            <a:outerShdw blurRad="40000" dist="23000" dir="5400000" rotWithShape="0">
              <a:srgbClr val="000000">
                <a:alpha val="33725"/>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sp>
        <p:nvSpPr>
          <p:cNvPr id="99" name="Google Shape;99;g11e1926e040_0_395"/>
          <p:cNvSpPr/>
          <p:nvPr/>
        </p:nvSpPr>
        <p:spPr>
          <a:xfrm>
            <a:off x="489714" y="3180282"/>
            <a:ext cx="1863876" cy="1722736"/>
          </a:xfrm>
          <a:custGeom>
            <a:avLst/>
            <a:gdLst/>
            <a:ahLst/>
            <a:cxnLst/>
            <a:rect l="l" t="t" r="r" b="b"/>
            <a:pathLst>
              <a:path w="1274445" h="1292860" extrusionOk="0">
                <a:moveTo>
                  <a:pt x="0" y="1292351"/>
                </a:moveTo>
                <a:lnTo>
                  <a:pt x="1274063" y="1292351"/>
                </a:lnTo>
                <a:lnTo>
                  <a:pt x="1274063" y="0"/>
                </a:lnTo>
                <a:lnTo>
                  <a:pt x="0" y="0"/>
                </a:lnTo>
                <a:lnTo>
                  <a:pt x="0" y="1292351"/>
                </a:lnTo>
                <a:close/>
              </a:path>
            </a:pathLst>
          </a:custGeom>
          <a:solidFill>
            <a:srgbClr val="3F739B"/>
          </a:solid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000000"/>
              </a:buClr>
              <a:buSzPts val="5867"/>
              <a:buFont typeface="Arial"/>
              <a:buNone/>
            </a:pPr>
            <a:endParaRPr sz="5867" b="1" i="0" u="none" strike="noStrike" cap="none">
              <a:solidFill>
                <a:srgbClr val="000000"/>
              </a:solidFill>
              <a:latin typeface="Cambria"/>
              <a:ea typeface="Cambria"/>
              <a:cs typeface="Cambria"/>
              <a:sym typeface="Cambria"/>
            </a:endParaRPr>
          </a:p>
        </p:txBody>
      </p:sp>
      <p:sp>
        <p:nvSpPr>
          <p:cNvPr id="100" name="Google Shape;100;g11e1926e040_0_395"/>
          <p:cNvSpPr/>
          <p:nvPr/>
        </p:nvSpPr>
        <p:spPr>
          <a:xfrm>
            <a:off x="489713" y="3180282"/>
            <a:ext cx="15078397" cy="1722736"/>
          </a:xfrm>
          <a:custGeom>
            <a:avLst/>
            <a:gdLst/>
            <a:ahLst/>
            <a:cxnLst/>
            <a:rect l="l" t="t" r="r" b="b"/>
            <a:pathLst>
              <a:path w="11532235" h="1292860" extrusionOk="0">
                <a:moveTo>
                  <a:pt x="0" y="1292351"/>
                </a:moveTo>
                <a:lnTo>
                  <a:pt x="11532107" y="1292351"/>
                </a:lnTo>
                <a:lnTo>
                  <a:pt x="11532107" y="0"/>
                </a:lnTo>
                <a:lnTo>
                  <a:pt x="0" y="0"/>
                </a:lnTo>
                <a:lnTo>
                  <a:pt x="0" y="1292351"/>
                </a:lnTo>
                <a:close/>
              </a:path>
            </a:pathLst>
          </a:custGeom>
          <a:noFill/>
          <a:ln w="12175" cap="flat" cmpd="sng">
            <a:solidFill>
              <a:srgbClr val="1F394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101" name="Google Shape;101;g11e1926e040_0_395"/>
          <p:cNvSpPr txBox="1">
            <a:spLocks noGrp="1"/>
          </p:cNvSpPr>
          <p:nvPr>
            <p:ph type="title"/>
          </p:nvPr>
        </p:nvSpPr>
        <p:spPr>
          <a:xfrm>
            <a:off x="2836209" y="3531693"/>
            <a:ext cx="11244600" cy="9027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400"/>
              <a:buNone/>
              <a:defRPr sz="5867" b="1" i="0">
                <a:solidFill>
                  <a:schemeClr val="dk1"/>
                </a:solidFill>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102"/>
        <p:cNvGrpSpPr/>
        <p:nvPr/>
      </p:nvGrpSpPr>
      <p:grpSpPr>
        <a:xfrm>
          <a:off x="0" y="0"/>
          <a:ext cx="0" cy="0"/>
          <a:chOff x="0" y="0"/>
          <a:chExt cx="0" cy="0"/>
        </a:xfrm>
      </p:grpSpPr>
      <p:pic>
        <p:nvPicPr>
          <p:cNvPr id="103" name="Google Shape;103;p34"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04" name="Google Shape;104;p3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105" name="Google Shape;105;p34"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06" name="Google Shape;106;p34"/>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34"/>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08"/>
        <p:cNvGrpSpPr/>
        <p:nvPr/>
      </p:nvGrpSpPr>
      <p:grpSpPr>
        <a:xfrm>
          <a:off x="0" y="0"/>
          <a:ext cx="0" cy="0"/>
          <a:chOff x="0" y="0"/>
          <a:chExt cx="0" cy="0"/>
        </a:xfrm>
      </p:grpSpPr>
      <p:pic>
        <p:nvPicPr>
          <p:cNvPr id="109" name="Google Shape;109;p35"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10" name="Google Shape;110;p3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111" name="Google Shape;111;p35"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12" name="Google Shape;112;p35"/>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3" name="Google Shape;113;p35"/>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14"/>
        <p:cNvGrpSpPr/>
        <p:nvPr/>
      </p:nvGrpSpPr>
      <p:grpSpPr>
        <a:xfrm>
          <a:off x="0" y="0"/>
          <a:ext cx="0" cy="0"/>
          <a:chOff x="0" y="0"/>
          <a:chExt cx="0" cy="0"/>
        </a:xfrm>
      </p:grpSpPr>
      <p:pic>
        <p:nvPicPr>
          <p:cNvPr id="115" name="Google Shape;115;p3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16" name="Google Shape;116;p3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17" name="Google Shape;117;p36"/>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8" name="Google Shape;118;p36"/>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9" name="Google Shape;119;p36"/>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20"/>
        <p:cNvGrpSpPr/>
        <p:nvPr/>
      </p:nvGrpSpPr>
      <p:grpSpPr>
        <a:xfrm>
          <a:off x="0" y="0"/>
          <a:ext cx="0" cy="0"/>
          <a:chOff x="0" y="0"/>
          <a:chExt cx="0" cy="0"/>
        </a:xfrm>
      </p:grpSpPr>
      <p:pic>
        <p:nvPicPr>
          <p:cNvPr id="121" name="Google Shape;121;p37"/>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122" name="Google Shape;122;p3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23" name="Google Shape;123;p37"/>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4" name="Google Shape;124;p37"/>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5" name="Google Shape;125;p37"/>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126"/>
        <p:cNvGrpSpPr/>
        <p:nvPr/>
      </p:nvGrpSpPr>
      <p:grpSpPr>
        <a:xfrm>
          <a:off x="0" y="0"/>
          <a:ext cx="0" cy="0"/>
          <a:chOff x="0" y="0"/>
          <a:chExt cx="0" cy="0"/>
        </a:xfrm>
      </p:grpSpPr>
      <p:pic>
        <p:nvPicPr>
          <p:cNvPr id="127" name="Google Shape;127;p24"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28" name="Google Shape;128;p24"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129" name="Google Shape;129;p24"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30" name="Google Shape;130;p24"/>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1" name="Google Shape;131;p24"/>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132"/>
        <p:cNvGrpSpPr/>
        <p:nvPr/>
      </p:nvGrpSpPr>
      <p:grpSpPr>
        <a:xfrm>
          <a:off x="0" y="0"/>
          <a:ext cx="0" cy="0"/>
          <a:chOff x="0" y="0"/>
          <a:chExt cx="0" cy="0"/>
        </a:xfrm>
      </p:grpSpPr>
      <p:pic>
        <p:nvPicPr>
          <p:cNvPr id="133" name="Google Shape;133;p2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34" name="Google Shape;134;p25"/>
          <p:cNvPicPr preferRelativeResize="0"/>
          <p:nvPr/>
        </p:nvPicPr>
        <p:blipFill rotWithShape="1">
          <a:blip r:embed="rId3">
            <a:alphaModFix/>
          </a:blip>
          <a:srcRect/>
          <a:stretch/>
        </p:blipFill>
        <p:spPr>
          <a:xfrm>
            <a:off x="0" y="324852"/>
            <a:ext cx="16256000" cy="9144000"/>
          </a:xfrm>
          <a:prstGeom prst="rect">
            <a:avLst/>
          </a:prstGeom>
          <a:noFill/>
          <a:ln>
            <a:noFill/>
          </a:ln>
        </p:spPr>
      </p:pic>
      <p:pic>
        <p:nvPicPr>
          <p:cNvPr id="135" name="Google Shape;135;p25"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36" name="Google Shape;136;p25"/>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7" name="Google Shape;137;p25"/>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40" name="Google Shape;140;p2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41" name="Google Shape;141;p26"/>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2" name="Google Shape;142;p26"/>
          <p:cNvSpPr/>
          <p:nvPr/>
        </p:nvSpPr>
        <p:spPr>
          <a:xfrm>
            <a:off x="2089150" y="340753"/>
            <a:ext cx="12077700" cy="430800"/>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143" name="Google Shape;143;p26"/>
          <p:cNvPicPr preferRelativeResize="0"/>
          <p:nvPr/>
        </p:nvPicPr>
        <p:blipFill rotWithShape="1">
          <a:blip r:embed="rId4">
            <a:alphaModFix/>
          </a:blip>
          <a:srcRect/>
          <a:stretch/>
        </p:blipFill>
        <p:spPr>
          <a:xfrm>
            <a:off x="3172272" y="771540"/>
            <a:ext cx="10332954" cy="365760"/>
          </a:xfrm>
          <a:prstGeom prst="rect">
            <a:avLst/>
          </a:prstGeom>
          <a:noFill/>
          <a:ln>
            <a:noFill/>
          </a:ln>
        </p:spPr>
      </p:pic>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uides ">
  <p:cSld name="Content Slide_1">
    <p:spTree>
      <p:nvGrpSpPr>
        <p:cNvPr id="1" name="Shape 144"/>
        <p:cNvGrpSpPr/>
        <p:nvPr/>
      </p:nvGrpSpPr>
      <p:grpSpPr>
        <a:xfrm>
          <a:off x="0" y="0"/>
          <a:ext cx="0" cy="0"/>
          <a:chOff x="0" y="0"/>
          <a:chExt cx="0" cy="0"/>
        </a:xfrm>
      </p:grpSpPr>
      <p:pic>
        <p:nvPicPr>
          <p:cNvPr id="145" name="Google Shape;145;g6ea8db464a_0_275"/>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46" name="Google Shape;146;g6ea8db464a_0_27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47" name="Google Shape;147;g6ea8db464a_0_27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g6ea8db464a_0_275"/>
          <p:cNvSpPr/>
          <p:nvPr/>
        </p:nvSpPr>
        <p:spPr>
          <a:xfrm>
            <a:off x="16375347" y="785880"/>
            <a:ext cx="617100" cy="617100"/>
          </a:xfrm>
          <a:prstGeom prst="ellipse">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9" name="Google Shape;149;g6ea8db464a_0_275"/>
          <p:cNvSpPr/>
          <p:nvPr/>
        </p:nvSpPr>
        <p:spPr>
          <a:xfrm>
            <a:off x="16375347" y="2367024"/>
            <a:ext cx="617100" cy="617100"/>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0" name="Google Shape;150;g6ea8db464a_0_275"/>
          <p:cNvSpPr/>
          <p:nvPr/>
        </p:nvSpPr>
        <p:spPr>
          <a:xfrm>
            <a:off x="16375347" y="1576452"/>
            <a:ext cx="617100" cy="617100"/>
          </a:xfrm>
          <a:prstGeom prst="ellipse">
            <a:avLst/>
          </a:prstGeom>
          <a:solidFill>
            <a:srgbClr val="3785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151" name="Google Shape;151;g6ea8db464a_0_275"/>
          <p:cNvSpPr/>
          <p:nvPr/>
        </p:nvSpPr>
        <p:spPr>
          <a:xfrm>
            <a:off x="16375347" y="5529312"/>
            <a:ext cx="617100" cy="617100"/>
          </a:xfrm>
          <a:prstGeom prst="ellipse">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152" name="Google Shape;152;g6ea8db464a_0_275"/>
          <p:cNvSpPr/>
          <p:nvPr/>
        </p:nvSpPr>
        <p:spPr>
          <a:xfrm>
            <a:off x="16375347" y="4738740"/>
            <a:ext cx="617100" cy="617100"/>
          </a:xfrm>
          <a:prstGeom prst="ellipse">
            <a:avLst/>
          </a:prstGeom>
          <a:solidFill>
            <a:srgbClr val="C7D3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3" name="Google Shape;153;g6ea8db464a_0_275"/>
          <p:cNvSpPr/>
          <p:nvPr/>
        </p:nvSpPr>
        <p:spPr>
          <a:xfrm>
            <a:off x="16375347" y="6319884"/>
            <a:ext cx="617100" cy="617100"/>
          </a:xfrm>
          <a:prstGeom prst="ellipse">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4" name="Google Shape;154;g6ea8db464a_0_275"/>
          <p:cNvSpPr/>
          <p:nvPr/>
        </p:nvSpPr>
        <p:spPr>
          <a:xfrm>
            <a:off x="16375347" y="3157596"/>
            <a:ext cx="617100" cy="617100"/>
          </a:xfrm>
          <a:prstGeom prst="ellipse">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5" name="Google Shape;155;g6ea8db464a_0_275"/>
          <p:cNvSpPr/>
          <p:nvPr/>
        </p:nvSpPr>
        <p:spPr>
          <a:xfrm>
            <a:off x="16375347" y="3948168"/>
            <a:ext cx="617100" cy="617100"/>
          </a:xfrm>
          <a:prstGeom prst="ellipse">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6" name="Google Shape;156;g6ea8db464a_0_275"/>
          <p:cNvSpPr/>
          <p:nvPr/>
        </p:nvSpPr>
        <p:spPr>
          <a:xfrm>
            <a:off x="16375347" y="7110456"/>
            <a:ext cx="617100" cy="617100"/>
          </a:xfrm>
          <a:prstGeom prst="ellipse">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7" name="Google Shape;157;g6ea8db464a_0_275"/>
          <p:cNvSpPr/>
          <p:nvPr/>
        </p:nvSpPr>
        <p:spPr>
          <a:xfrm>
            <a:off x="16375347" y="7901030"/>
            <a:ext cx="617100" cy="617100"/>
          </a:xfrm>
          <a:prstGeom prst="ellipse">
            <a:avLst/>
          </a:prstGeom>
          <a:solidFill>
            <a:srgbClr val="009F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End Project">
  <p:cSld name="Section-End Project">
    <p:spTree>
      <p:nvGrpSpPr>
        <p:cNvPr id="1" name="Shape 158"/>
        <p:cNvGrpSpPr/>
        <p:nvPr/>
      </p:nvGrpSpPr>
      <p:grpSpPr>
        <a:xfrm>
          <a:off x="0" y="0"/>
          <a:ext cx="0" cy="0"/>
          <a:chOff x="0" y="0"/>
          <a:chExt cx="0" cy="0"/>
        </a:xfrm>
      </p:grpSpPr>
      <p:pic>
        <p:nvPicPr>
          <p:cNvPr id="159" name="Google Shape;159;p53"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60" name="Google Shape;160;p5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61" name="Google Shape;161;p53"/>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 name="Google Shape;162;p53"/>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3" name="Google Shape;163;p53"/>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9"/>
        <p:cNvGrpSpPr/>
        <p:nvPr/>
      </p:nvGrpSpPr>
      <p:grpSpPr>
        <a:xfrm>
          <a:off x="0" y="0"/>
          <a:ext cx="0" cy="0"/>
          <a:chOff x="0" y="0"/>
          <a:chExt cx="0" cy="0"/>
        </a:xfrm>
      </p:grpSpPr>
      <p:pic>
        <p:nvPicPr>
          <p:cNvPr id="20" name="Google Shape;20;p23"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 name="Google Shape;21;p2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2" name="Google Shape;22;p23"/>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quiz ans are">
  <p:cSld name="1_quiz ans_1">
    <p:spTree>
      <p:nvGrpSpPr>
        <p:cNvPr id="1" name="Shape 164"/>
        <p:cNvGrpSpPr/>
        <p:nvPr/>
      </p:nvGrpSpPr>
      <p:grpSpPr>
        <a:xfrm>
          <a:off x="0" y="0"/>
          <a:ext cx="0" cy="0"/>
          <a:chOff x="0" y="0"/>
          <a:chExt cx="0" cy="0"/>
        </a:xfrm>
      </p:grpSpPr>
      <p:pic>
        <p:nvPicPr>
          <p:cNvPr id="165" name="Google Shape;165;g6ea8db464a_0_18"/>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66" name="Google Shape;166;g6ea8db464a_0_18"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67" name="Google Shape;167;g6ea8db464a_0_18"/>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68" name="Google Shape;168;g6ea8db464a_0_18"/>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9" name="Google Shape;169;g6ea8db464a_0_18"/>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0" name="Google Shape;170;g6ea8db464a_0_18"/>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1" name="Google Shape;171;g6ea8db464a_0_18"/>
          <p:cNvSpPr txBox="1"/>
          <p:nvPr/>
        </p:nvSpPr>
        <p:spPr>
          <a:xfrm>
            <a:off x="670024" y="7373500"/>
            <a:ext cx="3088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answers are</a:t>
            </a:r>
            <a:endParaRPr sz="1400" b="0" i="0" u="none" strike="noStrike" cap="none">
              <a:solidFill>
                <a:srgbClr val="000000"/>
              </a:solidFill>
              <a:latin typeface="Open Sans"/>
              <a:ea typeface="Open Sans"/>
              <a:cs typeface="Open Sans"/>
              <a:sym typeface="Open Sans"/>
            </a:endParaRPr>
          </a:p>
        </p:txBody>
      </p:sp>
      <p:cxnSp>
        <p:nvCxnSpPr>
          <p:cNvPr id="172" name="Google Shape;172;g6ea8db464a_0_18"/>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173" name="Google Shape;173;g6ea8db464a_0_18"/>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4" name="Google Shape;174;g6ea8db464a_0_18"/>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75" name="Google Shape;175;g6ea8db464a_0_18"/>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76" name="Google Shape;176;g6ea8db464a_0_18"/>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77" name="Google Shape;177;g6ea8db464a_0_18"/>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78" name="Google Shape;178;g6ea8db464a_0_18"/>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9" name="Google Shape;179;g6ea8db464a_0_18"/>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0" name="Google Shape;180;g6ea8db464a_0_18"/>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1" name="Google Shape;181;g6ea8db464a_0_18"/>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hase-End Project">
  <p:cSld name="Phase-End Project">
    <p:spTree>
      <p:nvGrpSpPr>
        <p:cNvPr id="1" name="Shape 182"/>
        <p:cNvGrpSpPr/>
        <p:nvPr/>
      </p:nvGrpSpPr>
      <p:grpSpPr>
        <a:xfrm>
          <a:off x="0" y="0"/>
          <a:ext cx="0" cy="0"/>
          <a:chOff x="0" y="0"/>
          <a:chExt cx="0" cy="0"/>
        </a:xfrm>
      </p:grpSpPr>
      <p:pic>
        <p:nvPicPr>
          <p:cNvPr id="183" name="Google Shape;183;p52"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84" name="Google Shape;184;p5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85" name="Google Shape;185;p52"/>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52"/>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7" name="Google Shape;187;p52"/>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88"/>
        <p:cNvGrpSpPr/>
        <p:nvPr/>
      </p:nvGrpSpPr>
      <p:grpSpPr>
        <a:xfrm>
          <a:off x="0" y="0"/>
          <a:ext cx="0" cy="0"/>
          <a:chOff x="0" y="0"/>
          <a:chExt cx="0" cy="0"/>
        </a:xfrm>
      </p:grpSpPr>
      <p:pic>
        <p:nvPicPr>
          <p:cNvPr id="189" name="Google Shape;189;p40"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90" name="Google Shape;190;p4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91" name="Google Shape;191;p40"/>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2" name="Google Shape;192;p40"/>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3" name="Google Shape;193;p40"/>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194"/>
        <p:cNvGrpSpPr/>
        <p:nvPr/>
      </p:nvGrpSpPr>
      <p:grpSpPr>
        <a:xfrm>
          <a:off x="0" y="0"/>
          <a:ext cx="0" cy="0"/>
          <a:chOff x="0" y="0"/>
          <a:chExt cx="0" cy="0"/>
        </a:xfrm>
      </p:grpSpPr>
      <p:pic>
        <p:nvPicPr>
          <p:cNvPr id="195" name="Google Shape;195;p41"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96" name="Google Shape;196;p4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97" name="Google Shape;197;p41"/>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 name="Google Shape;198;p41"/>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9" name="Google Shape;199;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 Next?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200"/>
        <p:cNvGrpSpPr/>
        <p:nvPr/>
      </p:nvGrpSpPr>
      <p:grpSpPr>
        <a:xfrm>
          <a:off x="0" y="0"/>
          <a:ext cx="0" cy="0"/>
          <a:chOff x="0" y="0"/>
          <a:chExt cx="0" cy="0"/>
        </a:xfrm>
      </p:grpSpPr>
      <p:pic>
        <p:nvPicPr>
          <p:cNvPr id="201" name="Google Shape;201;p4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02" name="Google Shape;202;p4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03" name="Google Shape;203;p42"/>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04" name="Google Shape;204;p4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5" name="Google Shape;205;p4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6" name="Google Shape;206;p42"/>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07" name="Google Shape;207;p42"/>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08" name="Google Shape;208;p42"/>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9" name="Google Shape;209;p42"/>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210"/>
        <p:cNvGrpSpPr/>
        <p:nvPr/>
      </p:nvGrpSpPr>
      <p:grpSpPr>
        <a:xfrm>
          <a:off x="0" y="0"/>
          <a:ext cx="0" cy="0"/>
          <a:chOff x="0" y="0"/>
          <a:chExt cx="0" cy="0"/>
        </a:xfrm>
      </p:grpSpPr>
      <p:pic>
        <p:nvPicPr>
          <p:cNvPr id="211" name="Google Shape;211;p4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2" name="Google Shape;212;p4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13" name="Google Shape;213;p43"/>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14" name="Google Shape;214;p4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5" name="Google Shape;215;p4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6" name="Google Shape;216;p43"/>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7" name="Google Shape;217;p43"/>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218" name="Google Shape;218;p43"/>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219" name="Google Shape;219;p43"/>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0" name="Google Shape;220;p43"/>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21" name="Google Shape;221;p43"/>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22" name="Google Shape;222;p43"/>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3" name="Google Shape;223;p43"/>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quiz content">
  <p:cSld name="3_quiz content">
    <p:spTree>
      <p:nvGrpSpPr>
        <p:cNvPr id="1" name="Shape 224"/>
        <p:cNvGrpSpPr/>
        <p:nvPr/>
      </p:nvGrpSpPr>
      <p:grpSpPr>
        <a:xfrm>
          <a:off x="0" y="0"/>
          <a:ext cx="0" cy="0"/>
          <a:chOff x="0" y="0"/>
          <a:chExt cx="0" cy="0"/>
        </a:xfrm>
      </p:grpSpPr>
      <p:pic>
        <p:nvPicPr>
          <p:cNvPr id="225" name="Google Shape;225;p4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26" name="Google Shape;226;p4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27" name="Google Shape;227;p44"/>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28" name="Google Shape;228;p44"/>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9" name="Google Shape;229;p44"/>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0" name="Google Shape;230;p44"/>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31" name="Google Shape;231;p44"/>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32" name="Google Shape;232;p44"/>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33" name="Google Shape;233;p44"/>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34" name="Google Shape;234;p44"/>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5" name="Google Shape;235;p44"/>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6" name="Google Shape;236;p44"/>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7" name="Google Shape;237;p44"/>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8" name="Google Shape;238;p44"/>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239" name="Google Shape;239;p44"/>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quiz ans">
  <p:cSld name="3_quiz ans">
    <p:spTree>
      <p:nvGrpSpPr>
        <p:cNvPr id="1" name="Shape 240"/>
        <p:cNvGrpSpPr/>
        <p:nvPr/>
      </p:nvGrpSpPr>
      <p:grpSpPr>
        <a:xfrm>
          <a:off x="0" y="0"/>
          <a:ext cx="0" cy="0"/>
          <a:chOff x="0" y="0"/>
          <a:chExt cx="0" cy="0"/>
        </a:xfrm>
      </p:grpSpPr>
      <p:pic>
        <p:nvPicPr>
          <p:cNvPr id="241" name="Google Shape;241;p4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42" name="Google Shape;242;p4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43" name="Google Shape;243;p45"/>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44" name="Google Shape;244;p4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5" name="Google Shape;245;p4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6" name="Google Shape;246;p45"/>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7" name="Google Shape;247;p45"/>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248" name="Google Shape;248;p45"/>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249" name="Google Shape;249;p45"/>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0" name="Google Shape;250;p45"/>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51" name="Google Shape;251;p45"/>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52" name="Google Shape;252;p45"/>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53" name="Google Shape;253;p45"/>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54" name="Google Shape;254;p45"/>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5" name="Google Shape;255;p45"/>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6" name="Google Shape;256;p45"/>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7" name="Google Shape;257;p45"/>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8" name="Google Shape;258;p45"/>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259" name="Google Shape;259;p45"/>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3"/>
        <p:cNvGrpSpPr/>
        <p:nvPr/>
      </p:nvGrpSpPr>
      <p:grpSpPr>
        <a:xfrm>
          <a:off x="0" y="0"/>
          <a:ext cx="0" cy="0"/>
          <a:chOff x="0" y="0"/>
          <a:chExt cx="0" cy="0"/>
        </a:xfrm>
      </p:grpSpPr>
      <p:pic>
        <p:nvPicPr>
          <p:cNvPr id="24" name="Google Shape;24;p27"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5" name="Google Shape;25;p2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6" name="Google Shape;26;p27"/>
          <p:cNvSpPr/>
          <p:nvPr/>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27" name="Google Shape;27;p27"/>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 name="Google Shape;28;p27"/>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 name="Google Shape;29;p27"/>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 name="Google Shape;30;p27"/>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31" name="Google Shape;31;p27"/>
          <p:cNvPicPr preferRelativeResize="0"/>
          <p:nvPr/>
        </p:nvPicPr>
        <p:blipFill rotWithShape="1">
          <a:blip r:embed="rId4">
            <a:alphaModFix/>
          </a:blip>
          <a:srcRect/>
          <a:stretch/>
        </p:blipFill>
        <p:spPr>
          <a:xfrm>
            <a:off x="2870200" y="1186581"/>
            <a:ext cx="4819923" cy="36576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2"/>
        <p:cNvGrpSpPr/>
        <p:nvPr/>
      </p:nvGrpSpPr>
      <p:grpSpPr>
        <a:xfrm>
          <a:off x="0" y="0"/>
          <a:ext cx="0" cy="0"/>
          <a:chOff x="0" y="0"/>
          <a:chExt cx="0" cy="0"/>
        </a:xfrm>
      </p:grpSpPr>
      <p:pic>
        <p:nvPicPr>
          <p:cNvPr id="33" name="Google Shape;33;p28"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4" name="Google Shape;34;p2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5" name="Google Shape;35;p28"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6" name="Google Shape;36;p2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7"/>
        <p:cNvGrpSpPr/>
        <p:nvPr/>
      </p:nvGrpSpPr>
      <p:grpSpPr>
        <a:xfrm>
          <a:off x="0" y="0"/>
          <a:ext cx="0" cy="0"/>
          <a:chOff x="0" y="0"/>
          <a:chExt cx="0" cy="0"/>
        </a:xfrm>
      </p:grpSpPr>
      <p:pic>
        <p:nvPicPr>
          <p:cNvPr id="38" name="Google Shape;38;p29"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9" name="Google Shape;39;p2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0" name="Google Shape;40;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9"/>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2" name="Google Shape;42;p29"/>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 name="Google Shape;43;p29"/>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 name="Google Shape;44;p29"/>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 name="Google Shape;45;p29"/>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 name="Google Shape;46;p29"/>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 name="Google Shape;47;p29"/>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 name="Google Shape;48;p29"/>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 name="Google Shape;49;p29"/>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 name="Google Shape;50;p29"/>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 name="Google Shape;51;p29"/>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52"/>
        <p:cNvGrpSpPr/>
        <p:nvPr/>
      </p:nvGrpSpPr>
      <p:grpSpPr>
        <a:xfrm>
          <a:off x="0" y="0"/>
          <a:ext cx="0" cy="0"/>
          <a:chOff x="0" y="0"/>
          <a:chExt cx="0" cy="0"/>
        </a:xfrm>
      </p:grpSpPr>
      <p:pic>
        <p:nvPicPr>
          <p:cNvPr id="53" name="Google Shape;53;p3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4" name="Google Shape;54;p3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55" name="Google Shape;55;p30"/>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56"/>
        <p:cNvGrpSpPr/>
        <p:nvPr/>
      </p:nvGrpSpPr>
      <p:grpSpPr>
        <a:xfrm>
          <a:off x="0" y="0"/>
          <a:ext cx="0" cy="0"/>
          <a:chOff x="0" y="0"/>
          <a:chExt cx="0" cy="0"/>
        </a:xfrm>
      </p:grpSpPr>
      <p:pic>
        <p:nvPicPr>
          <p:cNvPr id="57" name="Google Shape;57;p3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8" name="Google Shape;58;p3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59" name="Google Shape;59;p31"/>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0" name="Google Shape;60;p3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1" name="Google Shape;61;p3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2" name="Google Shape;62;p31"/>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63" name="Google Shape;63;p31"/>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64" name="Google Shape;64;p31"/>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65" name="Google Shape;65;p31"/>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66" name="Google Shape;66;p3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7" name="Google Shape;67;p3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8" name="Google Shape;68;p3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9" name="Google Shape;69;p3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70"/>
        <p:cNvGrpSpPr/>
        <p:nvPr/>
      </p:nvGrpSpPr>
      <p:grpSpPr>
        <a:xfrm>
          <a:off x="0" y="0"/>
          <a:ext cx="0" cy="0"/>
          <a:chOff x="0" y="0"/>
          <a:chExt cx="0" cy="0"/>
        </a:xfrm>
      </p:grpSpPr>
      <p:pic>
        <p:nvPicPr>
          <p:cNvPr id="71" name="Google Shape;71;p3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2" name="Google Shape;72;p3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73" name="Google Shape;73;p32"/>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4" name="Google Shape;74;p3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5" name="Google Shape;75;p3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6" name="Google Shape;76;p32"/>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7" name="Google Shape;77;p32"/>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78" name="Google Shape;78;p32"/>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79" name="Google Shape;79;p32"/>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0" name="Google Shape;80;p32"/>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81" name="Google Shape;81;p32"/>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82" name="Google Shape;82;p32"/>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83" name="Google Shape;83;p32"/>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84" name="Google Shape;84;p32"/>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5" name="Google Shape;85;p32"/>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6" name="Google Shape;86;p32"/>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7" name="Google Shape;87;p32"/>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88"/>
        <p:cNvGrpSpPr/>
        <p:nvPr/>
      </p:nvGrpSpPr>
      <p:grpSpPr>
        <a:xfrm>
          <a:off x="0" y="0"/>
          <a:ext cx="0" cy="0"/>
          <a:chOff x="0" y="0"/>
          <a:chExt cx="0" cy="0"/>
        </a:xfrm>
      </p:grpSpPr>
      <p:pic>
        <p:nvPicPr>
          <p:cNvPr id="89" name="Google Shape;89;p33"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90" name="Google Shape;90;p3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91" name="Google Shape;91;p33"/>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92" name="Google Shape;92;p33"/>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93" name="Google Shape;93;p33"/>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4" name="Google Shape;94;p33"/>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5" name="Google Shape;95;p33"/>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6" name="Google Shape;96;p33"/>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6"/>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Font typeface="Arial"/>
              <a:buNone/>
            </a:pPr>
            <a:r>
              <a:rPr lang="en-US"/>
              <a:t>Full Stack Developer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120d0d392c3_0_64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a:t>Software Development Paradigms</a:t>
            </a:r>
            <a:endParaRPr dirty="0"/>
          </a:p>
        </p:txBody>
      </p:sp>
      <p:sp>
        <p:nvSpPr>
          <p:cNvPr id="338" name="Google Shape;338;g120d0d392c3_0_649"/>
          <p:cNvSpPr/>
          <p:nvPr/>
        </p:nvSpPr>
        <p:spPr>
          <a:xfrm>
            <a:off x="3787600" y="1185025"/>
            <a:ext cx="8183400" cy="8091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42857"/>
              </a:lnSpc>
              <a:spcBef>
                <a:spcPts val="1000"/>
              </a:spcBef>
              <a:spcAft>
                <a:spcPts val="0"/>
              </a:spcAft>
              <a:buClr>
                <a:schemeClr val="dk1"/>
              </a:buClr>
              <a:buSzPts val="1100"/>
              <a:buFont typeface="Arial"/>
              <a:buNone/>
            </a:pPr>
            <a:r>
              <a:rPr lang="en-US" sz="2200">
                <a:solidFill>
                  <a:srgbClr val="3F3F3F"/>
                </a:solidFill>
                <a:latin typeface="Open Sans"/>
                <a:ea typeface="Open Sans"/>
                <a:cs typeface="Open Sans"/>
                <a:sym typeface="Open Sans"/>
              </a:rPr>
              <a:t>It consists of :</a:t>
            </a:r>
            <a:endParaRPr sz="2200">
              <a:solidFill>
                <a:srgbClr val="3F3F3F"/>
              </a:solidFill>
              <a:latin typeface="Open Sans"/>
              <a:ea typeface="Open Sans"/>
              <a:cs typeface="Open Sans"/>
              <a:sym typeface="Open Sans"/>
            </a:endParaRPr>
          </a:p>
        </p:txBody>
      </p:sp>
      <p:sp>
        <p:nvSpPr>
          <p:cNvPr id="339" name="Google Shape;339;g120d0d392c3_0_649"/>
          <p:cNvSpPr/>
          <p:nvPr/>
        </p:nvSpPr>
        <p:spPr>
          <a:xfrm>
            <a:off x="5524807" y="2261983"/>
            <a:ext cx="4154400" cy="777900"/>
          </a:xfrm>
          <a:prstGeom prst="roundRect">
            <a:avLst>
              <a:gd name="adj" fmla="val 16667"/>
            </a:avLst>
          </a:prstGeom>
          <a:solidFill>
            <a:srgbClr val="F9DEC9"/>
          </a:solidFill>
          <a:ln w="9525" cap="flat" cmpd="sng">
            <a:solidFill>
              <a:srgbClr val="EFC88B"/>
            </a:solidFill>
            <a:prstDash val="solid"/>
            <a:round/>
            <a:headEnd type="none" w="sm" len="sm"/>
            <a:tailEnd type="none" w="sm" len="sm"/>
          </a:ln>
        </p:spPr>
        <p:txBody>
          <a:bodyPr spcFirstLastPara="1" wrap="square" lIns="91425" tIns="91425" rIns="91425" bIns="91425" anchor="ctr" anchorCtr="0">
            <a:noAutofit/>
          </a:bodyPr>
          <a:lstStyle/>
          <a:p>
            <a:pPr marL="457200" lvl="0" indent="0" algn="ctr" rtl="0">
              <a:lnSpc>
                <a:spcPct val="142857"/>
              </a:lnSpc>
              <a:spcBef>
                <a:spcPts val="500"/>
              </a:spcBef>
              <a:spcAft>
                <a:spcPts val="0"/>
              </a:spcAft>
              <a:buNone/>
            </a:pPr>
            <a:r>
              <a:rPr lang="en-US" sz="2200">
                <a:solidFill>
                  <a:schemeClr val="dk1"/>
                </a:solidFill>
                <a:latin typeface="Open Sans"/>
                <a:ea typeface="Open Sans"/>
                <a:cs typeface="Open Sans"/>
                <a:sym typeface="Open Sans"/>
              </a:rPr>
              <a:t>Requirement gathering</a:t>
            </a:r>
            <a:endParaRPr sz="2200">
              <a:solidFill>
                <a:schemeClr val="dk1"/>
              </a:solidFill>
              <a:latin typeface="Open Sans"/>
              <a:ea typeface="Open Sans"/>
              <a:cs typeface="Open Sans"/>
              <a:sym typeface="Open Sans"/>
            </a:endParaRPr>
          </a:p>
        </p:txBody>
      </p:sp>
      <p:sp>
        <p:nvSpPr>
          <p:cNvPr id="340" name="Google Shape;340;g120d0d392c3_0_649"/>
          <p:cNvSpPr/>
          <p:nvPr/>
        </p:nvSpPr>
        <p:spPr>
          <a:xfrm>
            <a:off x="8427372" y="4489746"/>
            <a:ext cx="3930900" cy="689100"/>
          </a:xfrm>
          <a:prstGeom prst="roundRect">
            <a:avLst>
              <a:gd name="adj" fmla="val 16667"/>
            </a:avLst>
          </a:prstGeom>
          <a:solidFill>
            <a:srgbClr val="F9DEC9"/>
          </a:solidFill>
          <a:ln w="9525" cap="flat" cmpd="sng">
            <a:solidFill>
              <a:srgbClr val="EFC88B"/>
            </a:solidFill>
            <a:prstDash val="solid"/>
            <a:round/>
            <a:headEnd type="none" w="sm" len="sm"/>
            <a:tailEnd type="none" w="sm" len="sm"/>
          </a:ln>
        </p:spPr>
        <p:txBody>
          <a:bodyPr spcFirstLastPara="1" wrap="square" lIns="91425" tIns="91425" rIns="91425" bIns="91425" anchor="ctr" anchorCtr="0">
            <a:noAutofit/>
          </a:bodyPr>
          <a:lstStyle/>
          <a:p>
            <a:pPr marL="457200" lvl="0" indent="0" algn="ctr" rtl="0">
              <a:lnSpc>
                <a:spcPct val="142857"/>
              </a:lnSpc>
              <a:spcBef>
                <a:spcPts val="500"/>
              </a:spcBef>
              <a:spcAft>
                <a:spcPts val="0"/>
              </a:spcAft>
              <a:buNone/>
            </a:pPr>
            <a:r>
              <a:rPr lang="en-US" sz="2200">
                <a:solidFill>
                  <a:schemeClr val="dk1"/>
                </a:solidFill>
                <a:latin typeface="Open Sans"/>
                <a:ea typeface="Open Sans"/>
                <a:cs typeface="Open Sans"/>
                <a:sym typeface="Open Sans"/>
              </a:rPr>
              <a:t>Software design</a:t>
            </a:r>
            <a:endParaRPr sz="2200">
              <a:solidFill>
                <a:schemeClr val="dk1"/>
              </a:solidFill>
              <a:latin typeface="Open Sans"/>
              <a:ea typeface="Open Sans"/>
              <a:cs typeface="Open Sans"/>
              <a:sym typeface="Open Sans"/>
            </a:endParaRPr>
          </a:p>
        </p:txBody>
      </p:sp>
      <p:sp>
        <p:nvSpPr>
          <p:cNvPr id="341" name="Google Shape;341;g120d0d392c3_0_649"/>
          <p:cNvSpPr/>
          <p:nvPr/>
        </p:nvSpPr>
        <p:spPr>
          <a:xfrm>
            <a:off x="10183876" y="6983155"/>
            <a:ext cx="3867000" cy="689100"/>
          </a:xfrm>
          <a:prstGeom prst="roundRect">
            <a:avLst>
              <a:gd name="adj" fmla="val 16667"/>
            </a:avLst>
          </a:prstGeom>
          <a:solidFill>
            <a:srgbClr val="F9DEC9"/>
          </a:solidFill>
          <a:ln w="9525" cap="flat" cmpd="sng">
            <a:solidFill>
              <a:srgbClr val="EFC88B"/>
            </a:solidFill>
            <a:prstDash val="solid"/>
            <a:round/>
            <a:headEnd type="none" w="sm" len="sm"/>
            <a:tailEnd type="none" w="sm" len="sm"/>
          </a:ln>
        </p:spPr>
        <p:txBody>
          <a:bodyPr spcFirstLastPara="1" wrap="square" lIns="91425" tIns="91425" rIns="91425" bIns="91425" anchor="ctr" anchorCtr="0">
            <a:noAutofit/>
          </a:bodyPr>
          <a:lstStyle/>
          <a:p>
            <a:pPr marL="457200" lvl="0" indent="0" algn="ctr" rtl="0">
              <a:lnSpc>
                <a:spcPct val="133333"/>
              </a:lnSpc>
              <a:spcBef>
                <a:spcPts val="500"/>
              </a:spcBef>
              <a:spcAft>
                <a:spcPts val="0"/>
              </a:spcAft>
              <a:buNone/>
            </a:pPr>
            <a:r>
              <a:rPr lang="en-US" sz="2200">
                <a:solidFill>
                  <a:schemeClr val="dk1"/>
                </a:solidFill>
                <a:latin typeface="Open Sans"/>
                <a:ea typeface="Open Sans"/>
                <a:cs typeface="Open Sans"/>
                <a:sym typeface="Open Sans"/>
              </a:rPr>
              <a:t>Programming</a:t>
            </a:r>
            <a:endParaRPr sz="2200">
              <a:solidFill>
                <a:schemeClr val="dk1"/>
              </a:solidFill>
              <a:latin typeface="Open Sans"/>
              <a:ea typeface="Open Sans"/>
              <a:cs typeface="Open Sans"/>
              <a:sym typeface="Open Sans"/>
            </a:endParaRPr>
          </a:p>
        </p:txBody>
      </p:sp>
      <p:pic>
        <p:nvPicPr>
          <p:cNvPr id="342" name="Google Shape;342;g120d0d392c3_0_649"/>
          <p:cNvPicPr preferRelativeResize="0"/>
          <p:nvPr/>
        </p:nvPicPr>
        <p:blipFill>
          <a:blip r:embed="rId3">
            <a:alphaModFix/>
          </a:blip>
          <a:stretch>
            <a:fillRect/>
          </a:stretch>
        </p:blipFill>
        <p:spPr>
          <a:xfrm>
            <a:off x="2963050" y="1852250"/>
            <a:ext cx="2404060" cy="2251651"/>
          </a:xfrm>
          <a:prstGeom prst="rect">
            <a:avLst/>
          </a:prstGeom>
          <a:noFill/>
          <a:ln>
            <a:noFill/>
          </a:ln>
        </p:spPr>
      </p:pic>
      <p:pic>
        <p:nvPicPr>
          <p:cNvPr id="343" name="Google Shape;343;g120d0d392c3_0_649"/>
          <p:cNvPicPr preferRelativeResize="0"/>
          <p:nvPr/>
        </p:nvPicPr>
        <p:blipFill>
          <a:blip r:embed="rId4">
            <a:alphaModFix/>
          </a:blip>
          <a:stretch>
            <a:fillRect/>
          </a:stretch>
        </p:blipFill>
        <p:spPr>
          <a:xfrm>
            <a:off x="5637726" y="3956375"/>
            <a:ext cx="2161775" cy="1994575"/>
          </a:xfrm>
          <a:prstGeom prst="rect">
            <a:avLst/>
          </a:prstGeom>
          <a:noFill/>
          <a:ln>
            <a:noFill/>
          </a:ln>
        </p:spPr>
      </p:pic>
      <p:pic>
        <p:nvPicPr>
          <p:cNvPr id="344" name="Google Shape;344;g120d0d392c3_0_649"/>
          <p:cNvPicPr preferRelativeResize="0"/>
          <p:nvPr/>
        </p:nvPicPr>
        <p:blipFill>
          <a:blip r:embed="rId5">
            <a:alphaModFix/>
          </a:blip>
          <a:stretch>
            <a:fillRect/>
          </a:stretch>
        </p:blipFill>
        <p:spPr>
          <a:xfrm>
            <a:off x="7799500" y="6232050"/>
            <a:ext cx="2237853" cy="1994575"/>
          </a:xfrm>
          <a:prstGeom prst="rect">
            <a:avLst/>
          </a:prstGeom>
          <a:noFill/>
          <a:ln>
            <a:noFill/>
          </a:ln>
        </p:spPr>
      </p:pic>
      <p:sp>
        <p:nvSpPr>
          <p:cNvPr id="3" name="Brandline">
            <a:extLst>
              <a:ext uri="{FF2B5EF4-FFF2-40B4-BE49-F238E27FC236}">
                <a16:creationId xmlns:a16="http://schemas.microsoft.com/office/drawing/2014/main" id="{75F195B7-5882-4D91-A9A8-EF77707C0E02}"/>
              </a:ext>
            </a:extLst>
          </p:cNvPr>
          <p:cNvSpPr/>
          <p:nvPr/>
        </p:nvSpPr>
        <p:spPr>
          <a:xfrm>
            <a:off x="4356100" y="816352"/>
            <a:ext cx="755261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120d0d392c3_0_66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a:t>Software Design Paradigms</a:t>
            </a:r>
            <a:endParaRPr dirty="0"/>
          </a:p>
        </p:txBody>
      </p:sp>
      <p:sp>
        <p:nvSpPr>
          <p:cNvPr id="351" name="Google Shape;351;g120d0d392c3_0_661"/>
          <p:cNvSpPr txBox="1">
            <a:spLocks noGrp="1"/>
          </p:cNvSpPr>
          <p:nvPr>
            <p:ph type="body" idx="1"/>
          </p:nvPr>
        </p:nvSpPr>
        <p:spPr>
          <a:xfrm>
            <a:off x="1341825" y="1494775"/>
            <a:ext cx="13980300" cy="687300"/>
          </a:xfrm>
          <a:prstGeom prst="rect">
            <a:avLst/>
          </a:prstGeom>
          <a:noFill/>
          <a:ln>
            <a:noFill/>
          </a:ln>
        </p:spPr>
        <p:txBody>
          <a:bodyPr spcFirstLastPara="1" wrap="square" lIns="91425" tIns="0" rIns="91425" bIns="0" anchor="t" anchorCtr="0">
            <a:normAutofit/>
          </a:bodyPr>
          <a:lstStyle/>
          <a:p>
            <a:pPr marL="0" lvl="0" indent="0" algn="ctr" rtl="0">
              <a:lnSpc>
                <a:spcPct val="142857"/>
              </a:lnSpc>
              <a:spcBef>
                <a:spcPts val="1000"/>
              </a:spcBef>
              <a:spcAft>
                <a:spcPts val="0"/>
              </a:spcAft>
              <a:buNone/>
            </a:pPr>
            <a:r>
              <a:rPr lang="en-US"/>
              <a:t>This paradigm is a part of Software Development and includes: </a:t>
            </a:r>
            <a:endParaRPr/>
          </a:p>
        </p:txBody>
      </p:sp>
      <p:grpSp>
        <p:nvGrpSpPr>
          <p:cNvPr id="352" name="Google Shape;352;g120d0d392c3_0_661"/>
          <p:cNvGrpSpPr/>
          <p:nvPr/>
        </p:nvGrpSpPr>
        <p:grpSpPr>
          <a:xfrm>
            <a:off x="8722533" y="2491827"/>
            <a:ext cx="2868075" cy="5593815"/>
            <a:chOff x="3623314" y="-1218701"/>
            <a:chExt cx="2741422" cy="5101053"/>
          </a:xfrm>
        </p:grpSpPr>
        <p:sp>
          <p:nvSpPr>
            <p:cNvPr id="353" name="Google Shape;353;g120d0d392c3_0_661"/>
            <p:cNvSpPr/>
            <p:nvPr/>
          </p:nvSpPr>
          <p:spPr>
            <a:xfrm>
              <a:off x="3623314" y="-1218701"/>
              <a:ext cx="2741400" cy="2052000"/>
            </a:xfrm>
            <a:prstGeom prst="ellipse">
              <a:avLst/>
            </a:prstGeom>
            <a:solidFill>
              <a:srgbClr val="0284EF"/>
            </a:solidFill>
            <a:ln w="38100" cap="flat" cmpd="sng">
              <a:solidFill>
                <a:schemeClr val="lt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354" name="Google Shape;354;g120d0d392c3_0_661"/>
            <p:cNvSpPr txBox="1"/>
            <p:nvPr/>
          </p:nvSpPr>
          <p:spPr>
            <a:xfrm>
              <a:off x="4024783" y="-918192"/>
              <a:ext cx="1938300" cy="14508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200" b="0" i="0" u="none" strike="noStrike" cap="none">
                  <a:solidFill>
                    <a:schemeClr val="lt1"/>
                  </a:solidFill>
                  <a:latin typeface="Open Sans"/>
                  <a:ea typeface="Open Sans"/>
                  <a:cs typeface="Open Sans"/>
                  <a:sym typeface="Open Sans"/>
                </a:rPr>
                <a:t>Design</a:t>
              </a:r>
              <a:endParaRPr sz="2200" b="0" i="0" u="none" strike="noStrike" cap="none">
                <a:solidFill>
                  <a:schemeClr val="lt1"/>
                </a:solidFill>
                <a:latin typeface="Open Sans"/>
                <a:ea typeface="Open Sans"/>
                <a:cs typeface="Open Sans"/>
                <a:sym typeface="Open Sans"/>
              </a:endParaRPr>
            </a:p>
          </p:txBody>
        </p:sp>
        <p:sp>
          <p:nvSpPr>
            <p:cNvPr id="355" name="Google Shape;355;g120d0d392c3_0_661"/>
            <p:cNvSpPr/>
            <p:nvPr/>
          </p:nvSpPr>
          <p:spPr>
            <a:xfrm>
              <a:off x="3623336" y="296816"/>
              <a:ext cx="2741400" cy="2052000"/>
            </a:xfrm>
            <a:prstGeom prst="ellipse">
              <a:avLst/>
            </a:prstGeom>
            <a:solidFill>
              <a:srgbClr val="009FB7"/>
            </a:solidFill>
            <a:ln w="38100" cap="flat" cmpd="sng">
              <a:solidFill>
                <a:schemeClr val="lt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356" name="Google Shape;356;g120d0d392c3_0_661"/>
            <p:cNvSpPr txBox="1"/>
            <p:nvPr/>
          </p:nvSpPr>
          <p:spPr>
            <a:xfrm>
              <a:off x="4024804" y="597325"/>
              <a:ext cx="1938300" cy="14508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200" b="0" i="0" u="none" strike="noStrike" cap="none">
                  <a:solidFill>
                    <a:schemeClr val="lt1"/>
                  </a:solidFill>
                  <a:latin typeface="Open Sans"/>
                  <a:ea typeface="Open Sans"/>
                  <a:cs typeface="Open Sans"/>
                  <a:sym typeface="Open Sans"/>
                </a:rPr>
                <a:t>Maintenance</a:t>
              </a:r>
              <a:endParaRPr sz="2200" b="0" i="0" u="none" strike="noStrike" cap="none">
                <a:solidFill>
                  <a:schemeClr val="lt1"/>
                </a:solidFill>
                <a:latin typeface="Open Sans"/>
                <a:ea typeface="Open Sans"/>
                <a:cs typeface="Open Sans"/>
                <a:sym typeface="Open Sans"/>
              </a:endParaRPr>
            </a:p>
          </p:txBody>
        </p:sp>
        <p:sp>
          <p:nvSpPr>
            <p:cNvPr id="357" name="Google Shape;357;g120d0d392c3_0_661"/>
            <p:cNvSpPr/>
            <p:nvPr/>
          </p:nvSpPr>
          <p:spPr>
            <a:xfrm>
              <a:off x="3623324" y="1830352"/>
              <a:ext cx="2741400" cy="2052000"/>
            </a:xfrm>
            <a:prstGeom prst="ellipse">
              <a:avLst/>
            </a:prstGeom>
            <a:solidFill>
              <a:srgbClr val="05668D"/>
            </a:solidFill>
            <a:ln w="38100" cap="flat" cmpd="sng">
              <a:solidFill>
                <a:schemeClr val="lt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358" name="Google Shape;358;g120d0d392c3_0_661"/>
            <p:cNvSpPr txBox="1"/>
            <p:nvPr/>
          </p:nvSpPr>
          <p:spPr>
            <a:xfrm>
              <a:off x="4024792" y="2130861"/>
              <a:ext cx="1938300" cy="14508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200" b="0" i="0" u="none" strike="noStrike" cap="none">
                  <a:solidFill>
                    <a:schemeClr val="lt1"/>
                  </a:solidFill>
                  <a:latin typeface="Open Sans"/>
                  <a:ea typeface="Open Sans"/>
                  <a:cs typeface="Open Sans"/>
                  <a:sym typeface="Open Sans"/>
                </a:rPr>
                <a:t>Programming</a:t>
              </a:r>
              <a:endParaRPr sz="2200" b="0" i="0" u="none" strike="noStrike" cap="none">
                <a:solidFill>
                  <a:schemeClr val="lt1"/>
                </a:solidFill>
                <a:latin typeface="Open Sans"/>
                <a:ea typeface="Open Sans"/>
                <a:cs typeface="Open Sans"/>
                <a:sym typeface="Open Sans"/>
              </a:endParaRPr>
            </a:p>
          </p:txBody>
        </p:sp>
      </p:grpSp>
      <p:pic>
        <p:nvPicPr>
          <p:cNvPr id="359" name="Google Shape;359;g120d0d392c3_0_661"/>
          <p:cNvPicPr preferRelativeResize="0"/>
          <p:nvPr/>
        </p:nvPicPr>
        <p:blipFill>
          <a:blip r:embed="rId3">
            <a:alphaModFix/>
          </a:blip>
          <a:stretch>
            <a:fillRect/>
          </a:stretch>
        </p:blipFill>
        <p:spPr>
          <a:xfrm>
            <a:off x="5078454" y="2340800"/>
            <a:ext cx="2231200" cy="2231200"/>
          </a:xfrm>
          <a:prstGeom prst="rect">
            <a:avLst/>
          </a:prstGeom>
          <a:noFill/>
          <a:ln>
            <a:noFill/>
          </a:ln>
        </p:spPr>
      </p:pic>
      <p:pic>
        <p:nvPicPr>
          <p:cNvPr id="360" name="Google Shape;360;g120d0d392c3_0_661"/>
          <p:cNvPicPr preferRelativeResize="0"/>
          <p:nvPr/>
        </p:nvPicPr>
        <p:blipFill>
          <a:blip r:embed="rId4">
            <a:alphaModFix/>
          </a:blip>
          <a:stretch>
            <a:fillRect/>
          </a:stretch>
        </p:blipFill>
        <p:spPr>
          <a:xfrm>
            <a:off x="2091500" y="4173126"/>
            <a:ext cx="2231200" cy="2231200"/>
          </a:xfrm>
          <a:prstGeom prst="rect">
            <a:avLst/>
          </a:prstGeom>
          <a:noFill/>
          <a:ln>
            <a:noFill/>
          </a:ln>
        </p:spPr>
      </p:pic>
      <p:pic>
        <p:nvPicPr>
          <p:cNvPr id="361" name="Google Shape;361;g120d0d392c3_0_661"/>
          <p:cNvPicPr preferRelativeResize="0"/>
          <p:nvPr/>
        </p:nvPicPr>
        <p:blipFill>
          <a:blip r:embed="rId5">
            <a:alphaModFix/>
          </a:blip>
          <a:stretch>
            <a:fillRect/>
          </a:stretch>
        </p:blipFill>
        <p:spPr>
          <a:xfrm>
            <a:off x="5078454" y="5321371"/>
            <a:ext cx="2231200" cy="2231200"/>
          </a:xfrm>
          <a:prstGeom prst="rect">
            <a:avLst/>
          </a:prstGeom>
          <a:noFill/>
          <a:ln>
            <a:noFill/>
          </a:ln>
        </p:spPr>
      </p:pic>
      <p:sp>
        <p:nvSpPr>
          <p:cNvPr id="3" name="Brandline">
            <a:extLst>
              <a:ext uri="{FF2B5EF4-FFF2-40B4-BE49-F238E27FC236}">
                <a16:creationId xmlns:a16="http://schemas.microsoft.com/office/drawing/2014/main" id="{2ADD9E0C-DB68-4BB9-BD17-DFC898F5F7C7}"/>
              </a:ext>
            </a:extLst>
          </p:cNvPr>
          <p:cNvSpPr/>
          <p:nvPr/>
        </p:nvSpPr>
        <p:spPr>
          <a:xfrm>
            <a:off x="5105400" y="816352"/>
            <a:ext cx="60623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animEffect transition="in" filter="fade">
                                      <p:cBhvr>
                                        <p:cTn id="7" dur="500"/>
                                        <p:tgtEl>
                                          <p:spTgt spid="3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120d0d392c3_0_67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a:t>Programming Paradigms</a:t>
            </a:r>
            <a:endParaRPr dirty="0"/>
          </a:p>
        </p:txBody>
      </p:sp>
      <p:sp>
        <p:nvSpPr>
          <p:cNvPr id="368" name="Google Shape;368;g120d0d392c3_0_677"/>
          <p:cNvSpPr txBox="1">
            <a:spLocks noGrp="1"/>
          </p:cNvSpPr>
          <p:nvPr>
            <p:ph type="body" idx="1"/>
          </p:nvPr>
        </p:nvSpPr>
        <p:spPr>
          <a:xfrm>
            <a:off x="1341825" y="1494775"/>
            <a:ext cx="13980300" cy="687300"/>
          </a:xfrm>
          <a:prstGeom prst="rect">
            <a:avLst/>
          </a:prstGeom>
          <a:noFill/>
          <a:ln>
            <a:noFill/>
          </a:ln>
        </p:spPr>
        <p:txBody>
          <a:bodyPr spcFirstLastPara="1" wrap="square" lIns="91425" tIns="0" rIns="91425" bIns="0" anchor="t" anchorCtr="0">
            <a:normAutofit/>
          </a:bodyPr>
          <a:lstStyle/>
          <a:p>
            <a:pPr marL="0" lvl="0" indent="0" algn="ctr" rtl="0">
              <a:lnSpc>
                <a:spcPct val="142857"/>
              </a:lnSpc>
              <a:spcBef>
                <a:spcPts val="1000"/>
              </a:spcBef>
              <a:spcAft>
                <a:spcPts val="0"/>
              </a:spcAft>
              <a:buNone/>
            </a:pPr>
            <a:r>
              <a:rPr lang="en-US"/>
              <a:t>This paradigm is related closely to programming aspect of software development. It also includes:</a:t>
            </a:r>
            <a:endParaRPr/>
          </a:p>
        </p:txBody>
      </p:sp>
      <p:grpSp>
        <p:nvGrpSpPr>
          <p:cNvPr id="369" name="Google Shape;369;g120d0d392c3_0_677"/>
          <p:cNvGrpSpPr/>
          <p:nvPr/>
        </p:nvGrpSpPr>
        <p:grpSpPr>
          <a:xfrm>
            <a:off x="8549455" y="2182080"/>
            <a:ext cx="3459120" cy="5583405"/>
            <a:chOff x="3299617" y="-691359"/>
            <a:chExt cx="3459120" cy="5871088"/>
          </a:xfrm>
        </p:grpSpPr>
        <p:sp>
          <p:nvSpPr>
            <p:cNvPr id="370" name="Google Shape;370;g120d0d392c3_0_677"/>
            <p:cNvSpPr/>
            <p:nvPr/>
          </p:nvSpPr>
          <p:spPr>
            <a:xfrm>
              <a:off x="3299617" y="-691359"/>
              <a:ext cx="3397200" cy="2434500"/>
            </a:xfrm>
            <a:prstGeom prst="ellipse">
              <a:avLst/>
            </a:prstGeom>
            <a:solidFill>
              <a:srgbClr val="E4B363"/>
            </a:solidFill>
            <a:ln w="38100" cap="flat" cmpd="sng">
              <a:solidFill>
                <a:schemeClr val="lt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371" name="Google Shape;371;g120d0d392c3_0_677"/>
            <p:cNvSpPr txBox="1"/>
            <p:nvPr/>
          </p:nvSpPr>
          <p:spPr>
            <a:xfrm>
              <a:off x="3876269" y="-381601"/>
              <a:ext cx="2133900" cy="17214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200" b="0" i="0" u="none" strike="noStrike" cap="none">
                  <a:solidFill>
                    <a:srgbClr val="3F3F3F"/>
                  </a:solidFill>
                  <a:latin typeface="Open Sans"/>
                  <a:ea typeface="Open Sans"/>
                  <a:cs typeface="Open Sans"/>
                  <a:sym typeface="Open Sans"/>
                </a:rPr>
                <a:t>Coding</a:t>
              </a:r>
              <a:endParaRPr sz="2200" b="0" i="0" u="none" strike="noStrike" cap="none">
                <a:solidFill>
                  <a:srgbClr val="3F3F3F"/>
                </a:solidFill>
                <a:latin typeface="Open Sans"/>
                <a:ea typeface="Open Sans"/>
                <a:cs typeface="Open Sans"/>
                <a:sym typeface="Open Sans"/>
              </a:endParaRPr>
            </a:p>
          </p:txBody>
        </p:sp>
        <p:sp>
          <p:nvSpPr>
            <p:cNvPr id="372" name="Google Shape;372;g120d0d392c3_0_677"/>
            <p:cNvSpPr/>
            <p:nvPr/>
          </p:nvSpPr>
          <p:spPr>
            <a:xfrm>
              <a:off x="3361535" y="931374"/>
              <a:ext cx="3397200" cy="2434500"/>
            </a:xfrm>
            <a:prstGeom prst="ellipse">
              <a:avLst/>
            </a:prstGeom>
            <a:solidFill>
              <a:srgbClr val="EFC88B"/>
            </a:solidFill>
            <a:ln w="38100" cap="flat" cmpd="sng">
              <a:solidFill>
                <a:schemeClr val="lt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373" name="Google Shape;373;g120d0d392c3_0_677"/>
            <p:cNvSpPr txBox="1"/>
            <p:nvPr/>
          </p:nvSpPr>
          <p:spPr>
            <a:xfrm>
              <a:off x="3924356" y="1241133"/>
              <a:ext cx="2133900" cy="1721400"/>
            </a:xfrm>
            <a:prstGeom prst="rect">
              <a:avLst/>
            </a:prstGeom>
            <a:solidFill>
              <a:srgbClr val="EFC88B"/>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200" b="0" i="0" u="none" strike="noStrike" cap="none">
                  <a:solidFill>
                    <a:srgbClr val="3F3F3F"/>
                  </a:solidFill>
                  <a:latin typeface="Open Sans"/>
                  <a:ea typeface="Open Sans"/>
                  <a:cs typeface="Open Sans"/>
                  <a:sym typeface="Open Sans"/>
                </a:rPr>
                <a:t>Testing</a:t>
              </a:r>
              <a:endParaRPr sz="2200" b="0" i="0" u="none" strike="noStrike" cap="none">
                <a:solidFill>
                  <a:srgbClr val="3F3F3F"/>
                </a:solidFill>
                <a:latin typeface="Open Sans"/>
                <a:ea typeface="Open Sans"/>
                <a:cs typeface="Open Sans"/>
                <a:sym typeface="Open Sans"/>
              </a:endParaRPr>
            </a:p>
          </p:txBody>
        </p:sp>
        <p:sp>
          <p:nvSpPr>
            <p:cNvPr id="374" name="Google Shape;374;g120d0d392c3_0_677"/>
            <p:cNvSpPr/>
            <p:nvPr/>
          </p:nvSpPr>
          <p:spPr>
            <a:xfrm>
              <a:off x="3361537" y="2745229"/>
              <a:ext cx="3397200" cy="2434500"/>
            </a:xfrm>
            <a:prstGeom prst="ellipse">
              <a:avLst/>
            </a:prstGeom>
            <a:solidFill>
              <a:srgbClr val="F9DEC9"/>
            </a:solidFill>
            <a:ln w="38100" cap="flat" cmpd="sng">
              <a:solidFill>
                <a:schemeClr val="lt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375" name="Google Shape;375;g120d0d392c3_0_677"/>
            <p:cNvSpPr txBox="1"/>
            <p:nvPr/>
          </p:nvSpPr>
          <p:spPr>
            <a:xfrm>
              <a:off x="4059046" y="3101758"/>
              <a:ext cx="2133900" cy="17214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200" b="0" i="0" u="none" strike="noStrike" cap="none">
                  <a:solidFill>
                    <a:srgbClr val="3F3F3F"/>
                  </a:solidFill>
                  <a:latin typeface="Open Sans"/>
                  <a:ea typeface="Open Sans"/>
                  <a:cs typeface="Open Sans"/>
                  <a:sym typeface="Open Sans"/>
                </a:rPr>
                <a:t>Integration</a:t>
              </a:r>
              <a:endParaRPr sz="2200" b="0" i="0" u="none" strike="noStrike" cap="none">
                <a:solidFill>
                  <a:srgbClr val="3F3F3F"/>
                </a:solidFill>
                <a:latin typeface="Open Sans"/>
                <a:ea typeface="Open Sans"/>
                <a:cs typeface="Open Sans"/>
                <a:sym typeface="Open Sans"/>
              </a:endParaRPr>
            </a:p>
          </p:txBody>
        </p:sp>
      </p:grpSp>
      <p:pic>
        <p:nvPicPr>
          <p:cNvPr id="376" name="Google Shape;376;g120d0d392c3_0_677"/>
          <p:cNvPicPr preferRelativeResize="0"/>
          <p:nvPr/>
        </p:nvPicPr>
        <p:blipFill>
          <a:blip r:embed="rId3">
            <a:alphaModFix/>
          </a:blip>
          <a:stretch>
            <a:fillRect/>
          </a:stretch>
        </p:blipFill>
        <p:spPr>
          <a:xfrm>
            <a:off x="5340514" y="2326430"/>
            <a:ext cx="2264950" cy="2264950"/>
          </a:xfrm>
          <a:prstGeom prst="rect">
            <a:avLst/>
          </a:prstGeom>
          <a:noFill/>
          <a:ln>
            <a:noFill/>
          </a:ln>
        </p:spPr>
      </p:pic>
      <p:pic>
        <p:nvPicPr>
          <p:cNvPr id="377" name="Google Shape;377;g120d0d392c3_0_677"/>
          <p:cNvPicPr preferRelativeResize="0"/>
          <p:nvPr/>
        </p:nvPicPr>
        <p:blipFill>
          <a:blip r:embed="rId4">
            <a:alphaModFix/>
          </a:blip>
          <a:stretch>
            <a:fillRect/>
          </a:stretch>
        </p:blipFill>
        <p:spPr>
          <a:xfrm>
            <a:off x="2323350" y="3841300"/>
            <a:ext cx="2264950" cy="2264950"/>
          </a:xfrm>
          <a:prstGeom prst="rect">
            <a:avLst/>
          </a:prstGeom>
          <a:noFill/>
          <a:ln>
            <a:noFill/>
          </a:ln>
        </p:spPr>
      </p:pic>
      <p:pic>
        <p:nvPicPr>
          <p:cNvPr id="378" name="Google Shape;378;g120d0d392c3_0_677"/>
          <p:cNvPicPr preferRelativeResize="0"/>
          <p:nvPr/>
        </p:nvPicPr>
        <p:blipFill>
          <a:blip r:embed="rId5">
            <a:alphaModFix/>
          </a:blip>
          <a:stretch>
            <a:fillRect/>
          </a:stretch>
        </p:blipFill>
        <p:spPr>
          <a:xfrm>
            <a:off x="5436400" y="6106250"/>
            <a:ext cx="2264950" cy="2264950"/>
          </a:xfrm>
          <a:prstGeom prst="rect">
            <a:avLst/>
          </a:prstGeom>
          <a:noFill/>
          <a:ln>
            <a:noFill/>
          </a:ln>
        </p:spPr>
      </p:pic>
      <p:sp>
        <p:nvSpPr>
          <p:cNvPr id="3" name="Brandline">
            <a:extLst>
              <a:ext uri="{FF2B5EF4-FFF2-40B4-BE49-F238E27FC236}">
                <a16:creationId xmlns:a16="http://schemas.microsoft.com/office/drawing/2014/main" id="{C0D81F17-D96F-44ED-8221-05561D5CD73C}"/>
              </a:ext>
            </a:extLst>
          </p:cNvPr>
          <p:cNvSpPr/>
          <p:nvPr/>
        </p:nvSpPr>
        <p:spPr>
          <a:xfrm>
            <a:off x="5384800" y="816352"/>
            <a:ext cx="5490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8">
                                            <p:txEl>
                                              <p:pRg st="0" end="0"/>
                                            </p:txEl>
                                          </p:spTgt>
                                        </p:tgtEl>
                                        <p:attrNameLst>
                                          <p:attrName>style.visibility</p:attrName>
                                        </p:attrNameLst>
                                      </p:cBhvr>
                                      <p:to>
                                        <p:strVal val="visible"/>
                                      </p:to>
                                    </p:set>
                                    <p:animEffect transition="in" filter="fade">
                                      <p:cBhvr>
                                        <p:cTn id="7" dur="500"/>
                                        <p:tgtEl>
                                          <p:spTgt spid="3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120d0d392c3_0_693"/>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1100"/>
              <a:buNone/>
            </a:pPr>
            <a:r>
              <a:rPr lang="en-US"/>
              <a:t>Software Development Life Cycle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120d0d392c3_0_697"/>
          <p:cNvSpPr/>
          <p:nvPr/>
        </p:nvSpPr>
        <p:spPr>
          <a:xfrm>
            <a:off x="1474900" y="1290025"/>
            <a:ext cx="13289100" cy="1743300"/>
          </a:xfrm>
          <a:prstGeom prst="roundRect">
            <a:avLst>
              <a:gd name="adj" fmla="val 16667"/>
            </a:avLst>
          </a:prstGeom>
          <a:solidFill>
            <a:schemeClr val="lt1"/>
          </a:solidFill>
          <a:ln w="9525" cap="flat" cmpd="sng">
            <a:solidFill>
              <a:srgbClr val="44AA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g120d0d392c3_0_69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a:solidFill>
                  <a:srgbClr val="3F3F3F"/>
                </a:solidFill>
              </a:rPr>
              <a:t>Software Development Life Cycle</a:t>
            </a:r>
            <a:endParaRPr dirty="0">
              <a:solidFill>
                <a:srgbClr val="3F3F3F"/>
              </a:solidFill>
            </a:endParaRPr>
          </a:p>
        </p:txBody>
      </p:sp>
      <p:sp>
        <p:nvSpPr>
          <p:cNvPr id="391" name="Google Shape;391;g120d0d392c3_0_697"/>
          <p:cNvSpPr txBox="1">
            <a:spLocks noGrp="1"/>
          </p:cNvSpPr>
          <p:nvPr>
            <p:ph type="body" idx="1"/>
          </p:nvPr>
        </p:nvSpPr>
        <p:spPr>
          <a:xfrm>
            <a:off x="1569409" y="1567628"/>
            <a:ext cx="13027800" cy="1279800"/>
          </a:xfrm>
          <a:prstGeom prst="rect">
            <a:avLst/>
          </a:prstGeom>
          <a:noFill/>
          <a:ln>
            <a:noFill/>
          </a:ln>
        </p:spPr>
        <p:txBody>
          <a:bodyPr spcFirstLastPara="1" wrap="square" lIns="91425" tIns="0" rIns="91425" bIns="0" anchor="t" anchorCtr="0">
            <a:normAutofit lnSpcReduction="10000"/>
          </a:bodyPr>
          <a:lstStyle/>
          <a:p>
            <a:pPr marL="0" lvl="0" indent="0" algn="ctr" rtl="0">
              <a:lnSpc>
                <a:spcPct val="115000"/>
              </a:lnSpc>
              <a:spcBef>
                <a:spcPts val="1000"/>
              </a:spcBef>
              <a:spcAft>
                <a:spcPts val="0"/>
              </a:spcAft>
              <a:buNone/>
            </a:pPr>
            <a:r>
              <a:rPr lang="en-US"/>
              <a:t>The purpose of the Software Development Life Cycle (SDLC) is to generate a large system that satisfies customer expectations, performs effectively and efficiently in current and projected information technology infrastructure, and is economical to maintain and enhance.</a:t>
            </a:r>
            <a:endParaRPr sz="2200">
              <a:solidFill>
                <a:srgbClr val="3F3F3F"/>
              </a:solidFill>
              <a:latin typeface="Open Sans"/>
              <a:ea typeface="Open Sans"/>
              <a:cs typeface="Open Sans"/>
              <a:sym typeface="Open Sans"/>
            </a:endParaRPr>
          </a:p>
        </p:txBody>
      </p:sp>
      <p:pic>
        <p:nvPicPr>
          <p:cNvPr id="392" name="Google Shape;392;g120d0d392c3_0_697"/>
          <p:cNvPicPr preferRelativeResize="0"/>
          <p:nvPr/>
        </p:nvPicPr>
        <p:blipFill>
          <a:blip r:embed="rId3">
            <a:alphaModFix/>
          </a:blip>
          <a:stretch>
            <a:fillRect/>
          </a:stretch>
        </p:blipFill>
        <p:spPr>
          <a:xfrm>
            <a:off x="2998775" y="3734375"/>
            <a:ext cx="2425475" cy="2425475"/>
          </a:xfrm>
          <a:prstGeom prst="rect">
            <a:avLst/>
          </a:prstGeom>
          <a:noFill/>
          <a:ln>
            <a:noFill/>
          </a:ln>
        </p:spPr>
      </p:pic>
      <p:pic>
        <p:nvPicPr>
          <p:cNvPr id="393" name="Google Shape;393;g120d0d392c3_0_697"/>
          <p:cNvPicPr preferRelativeResize="0"/>
          <p:nvPr/>
        </p:nvPicPr>
        <p:blipFill>
          <a:blip r:embed="rId4">
            <a:alphaModFix/>
          </a:blip>
          <a:stretch>
            <a:fillRect/>
          </a:stretch>
        </p:blipFill>
        <p:spPr>
          <a:xfrm>
            <a:off x="6870562" y="3734375"/>
            <a:ext cx="2425475" cy="2425475"/>
          </a:xfrm>
          <a:prstGeom prst="rect">
            <a:avLst/>
          </a:prstGeom>
          <a:noFill/>
          <a:ln>
            <a:noFill/>
          </a:ln>
        </p:spPr>
      </p:pic>
      <p:pic>
        <p:nvPicPr>
          <p:cNvPr id="394" name="Google Shape;394;g120d0d392c3_0_697"/>
          <p:cNvPicPr preferRelativeResize="0"/>
          <p:nvPr/>
        </p:nvPicPr>
        <p:blipFill>
          <a:blip r:embed="rId5">
            <a:alphaModFix/>
          </a:blip>
          <a:stretch>
            <a:fillRect/>
          </a:stretch>
        </p:blipFill>
        <p:spPr>
          <a:xfrm>
            <a:off x="10533606" y="3840275"/>
            <a:ext cx="2425475" cy="2425475"/>
          </a:xfrm>
          <a:prstGeom prst="rect">
            <a:avLst/>
          </a:prstGeom>
          <a:noFill/>
          <a:ln>
            <a:noFill/>
          </a:ln>
        </p:spPr>
      </p:pic>
      <p:sp>
        <p:nvSpPr>
          <p:cNvPr id="3" name="Brandline">
            <a:extLst>
              <a:ext uri="{FF2B5EF4-FFF2-40B4-BE49-F238E27FC236}">
                <a16:creationId xmlns:a16="http://schemas.microsoft.com/office/drawing/2014/main" id="{300EE841-5BD0-44B3-8831-BAD4662C818C}"/>
              </a:ext>
            </a:extLst>
          </p:cNvPr>
          <p:cNvSpPr/>
          <p:nvPr/>
        </p:nvSpPr>
        <p:spPr>
          <a:xfrm>
            <a:off x="4483100" y="816352"/>
            <a:ext cx="730654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xEl>
                                              <p:pRg st="0" end="0"/>
                                            </p:txEl>
                                          </p:spTgt>
                                        </p:tgtEl>
                                        <p:attrNameLst>
                                          <p:attrName>style.visibility</p:attrName>
                                        </p:attrNameLst>
                                      </p:cBhvr>
                                      <p:to>
                                        <p:strVal val="visible"/>
                                      </p:to>
                                    </p:set>
                                    <p:animEffect transition="in" filter="fade">
                                      <p:cBhvr>
                                        <p:cTn id="7" dur="500"/>
                                        <p:tgtEl>
                                          <p:spTgt spid="3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120d0d392c3_0_70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a:t>Software Development Paradigms</a:t>
            </a:r>
            <a:endParaRPr dirty="0"/>
          </a:p>
        </p:txBody>
      </p:sp>
      <p:sp>
        <p:nvSpPr>
          <p:cNvPr id="401" name="Google Shape;401;g120d0d392c3_0_707"/>
          <p:cNvSpPr/>
          <p:nvPr/>
        </p:nvSpPr>
        <p:spPr>
          <a:xfrm>
            <a:off x="6972926" y="2518275"/>
            <a:ext cx="2285100" cy="1573200"/>
          </a:xfrm>
          <a:prstGeom prst="hexagon">
            <a:avLst>
              <a:gd name="adj" fmla="val 25000"/>
              <a:gd name="vf" fmla="val 115470"/>
            </a:avLst>
          </a:prstGeom>
          <a:solidFill>
            <a:srgbClr val="EAB9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Planning</a:t>
            </a:r>
            <a:endParaRPr/>
          </a:p>
        </p:txBody>
      </p:sp>
      <p:sp>
        <p:nvSpPr>
          <p:cNvPr id="402" name="Google Shape;402;g120d0d392c3_0_707"/>
          <p:cNvSpPr/>
          <p:nvPr/>
        </p:nvSpPr>
        <p:spPr>
          <a:xfrm>
            <a:off x="9329358" y="3554323"/>
            <a:ext cx="2285100" cy="1573200"/>
          </a:xfrm>
          <a:prstGeom prst="hexagon">
            <a:avLst>
              <a:gd name="adj" fmla="val 25000"/>
              <a:gd name="vf" fmla="val 115470"/>
            </a:avLst>
          </a:prstGeom>
          <a:solidFill>
            <a:srgbClr val="DF967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Defining</a:t>
            </a:r>
            <a:endParaRPr/>
          </a:p>
        </p:txBody>
      </p:sp>
      <p:sp>
        <p:nvSpPr>
          <p:cNvPr id="403" name="Google Shape;403;g120d0d392c3_0_707"/>
          <p:cNvSpPr/>
          <p:nvPr/>
        </p:nvSpPr>
        <p:spPr>
          <a:xfrm>
            <a:off x="9329357" y="5540541"/>
            <a:ext cx="2285100" cy="1573200"/>
          </a:xfrm>
          <a:prstGeom prst="hexagon">
            <a:avLst>
              <a:gd name="adj" fmla="val 25000"/>
              <a:gd name="vf" fmla="val 115470"/>
            </a:avLst>
          </a:prstGeom>
          <a:solidFill>
            <a:srgbClr val="D6B7A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Designing</a:t>
            </a:r>
            <a:endParaRPr/>
          </a:p>
        </p:txBody>
      </p:sp>
      <p:sp>
        <p:nvSpPr>
          <p:cNvPr id="404" name="Google Shape;404;g120d0d392c3_0_707"/>
          <p:cNvSpPr/>
          <p:nvPr/>
        </p:nvSpPr>
        <p:spPr>
          <a:xfrm>
            <a:off x="6867330" y="6685915"/>
            <a:ext cx="2736900" cy="1573200"/>
          </a:xfrm>
          <a:prstGeom prst="hexagon">
            <a:avLst>
              <a:gd name="adj" fmla="val 25000"/>
              <a:gd name="vf" fmla="val 115470"/>
            </a:avLst>
          </a:prstGeom>
          <a:solidFill>
            <a:srgbClr val="F7CD9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a:latin typeface="Open Sans"/>
                <a:ea typeface="Open Sans"/>
                <a:cs typeface="Open Sans"/>
                <a:sym typeface="Open Sans"/>
              </a:rPr>
              <a:t>Building</a:t>
            </a:r>
            <a:endParaRPr/>
          </a:p>
        </p:txBody>
      </p:sp>
      <p:sp>
        <p:nvSpPr>
          <p:cNvPr id="405" name="Google Shape;405;g120d0d392c3_0_707"/>
          <p:cNvSpPr/>
          <p:nvPr/>
        </p:nvSpPr>
        <p:spPr>
          <a:xfrm>
            <a:off x="4687902" y="5540541"/>
            <a:ext cx="2285100" cy="1573200"/>
          </a:xfrm>
          <a:prstGeom prst="hexagon">
            <a:avLst>
              <a:gd name="adj" fmla="val 25000"/>
              <a:gd name="vf" fmla="val 115470"/>
            </a:avLst>
          </a:prstGeom>
          <a:solidFill>
            <a:srgbClr val="D8CDB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Testing</a:t>
            </a:r>
            <a:endParaRPr/>
          </a:p>
        </p:txBody>
      </p:sp>
      <p:sp>
        <p:nvSpPr>
          <p:cNvPr id="406" name="Google Shape;406;g120d0d392c3_0_707"/>
          <p:cNvSpPr/>
          <p:nvPr/>
        </p:nvSpPr>
        <p:spPr>
          <a:xfrm>
            <a:off x="4687900" y="3554323"/>
            <a:ext cx="2285100" cy="1573200"/>
          </a:xfrm>
          <a:prstGeom prst="hexagon">
            <a:avLst>
              <a:gd name="adj" fmla="val 25000"/>
              <a:gd name="vf" fmla="val 115470"/>
            </a:avLst>
          </a:prstGeom>
          <a:solidFill>
            <a:srgbClr val="C0C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Deployment</a:t>
            </a:r>
            <a:endParaRPr sz="2000" b="0" i="0" u="none" strike="noStrike" cap="none">
              <a:solidFill>
                <a:srgbClr val="000000"/>
              </a:solidFill>
              <a:latin typeface="Open Sans"/>
              <a:ea typeface="Open Sans"/>
              <a:cs typeface="Open Sans"/>
              <a:sym typeface="Open Sans"/>
            </a:endParaRPr>
          </a:p>
        </p:txBody>
      </p:sp>
      <p:sp>
        <p:nvSpPr>
          <p:cNvPr id="407" name="Google Shape;407;g120d0d392c3_0_707"/>
          <p:cNvSpPr/>
          <p:nvPr/>
        </p:nvSpPr>
        <p:spPr>
          <a:xfrm>
            <a:off x="6698128" y="4388305"/>
            <a:ext cx="2906100" cy="2000700"/>
          </a:xfrm>
          <a:prstGeom prst="hexagon">
            <a:avLst>
              <a:gd name="adj" fmla="val 25000"/>
              <a:gd name="vf" fmla="val 115470"/>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1" i="0" u="none" strike="noStrike" cap="none">
                <a:solidFill>
                  <a:srgbClr val="000000"/>
                </a:solidFill>
                <a:latin typeface="Open Sans"/>
                <a:ea typeface="Open Sans"/>
                <a:cs typeface="Open Sans"/>
                <a:sym typeface="Open Sans"/>
              </a:rPr>
              <a:t>SDLC</a:t>
            </a:r>
            <a:endParaRPr/>
          </a:p>
        </p:txBody>
      </p:sp>
      <p:sp>
        <p:nvSpPr>
          <p:cNvPr id="408" name="Google Shape;408;g120d0d392c3_0_707"/>
          <p:cNvSpPr txBox="1"/>
          <p:nvPr/>
        </p:nvSpPr>
        <p:spPr>
          <a:xfrm>
            <a:off x="3607975" y="1590050"/>
            <a:ext cx="8439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latin typeface="Open Sans"/>
                <a:ea typeface="Open Sans"/>
                <a:cs typeface="Open Sans"/>
                <a:sym typeface="Open Sans"/>
              </a:rPr>
              <a:t>The process of software development are:</a:t>
            </a:r>
            <a:endParaRPr sz="2200">
              <a:latin typeface="Open Sans"/>
              <a:ea typeface="Open Sans"/>
              <a:cs typeface="Open Sans"/>
              <a:sym typeface="Open Sans"/>
            </a:endParaRPr>
          </a:p>
        </p:txBody>
      </p:sp>
      <p:sp>
        <p:nvSpPr>
          <p:cNvPr id="3" name="Brandline">
            <a:extLst>
              <a:ext uri="{FF2B5EF4-FFF2-40B4-BE49-F238E27FC236}">
                <a16:creationId xmlns:a16="http://schemas.microsoft.com/office/drawing/2014/main" id="{62F3DF3F-14AA-4475-A02C-272E13D52244}"/>
              </a:ext>
            </a:extLst>
          </p:cNvPr>
          <p:cNvSpPr/>
          <p:nvPr/>
        </p:nvSpPr>
        <p:spPr>
          <a:xfrm>
            <a:off x="4356100" y="816352"/>
            <a:ext cx="755261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g120d0d392c3_0_71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SzPts val="4400"/>
              <a:buNone/>
            </a:pPr>
            <a:r>
              <a:rPr lang="en-US" dirty="0"/>
              <a:t>Software Development Paradigms</a:t>
            </a:r>
            <a:endParaRPr dirty="0"/>
          </a:p>
        </p:txBody>
      </p:sp>
      <p:sp>
        <p:nvSpPr>
          <p:cNvPr id="415" name="Google Shape;415;g120d0d392c3_0_719"/>
          <p:cNvSpPr/>
          <p:nvPr/>
        </p:nvSpPr>
        <p:spPr>
          <a:xfrm>
            <a:off x="1150375" y="2131718"/>
            <a:ext cx="14192700" cy="2053800"/>
          </a:xfrm>
          <a:prstGeom prst="roundRect">
            <a:avLst>
              <a:gd name="adj" fmla="val 16667"/>
            </a:avLst>
          </a:prstGeom>
          <a:solidFill>
            <a:schemeClr val="lt1"/>
          </a:solidFill>
          <a:ln w="9525" cap="flat" cmpd="sng">
            <a:solidFill>
              <a:srgbClr val="3F739B"/>
            </a:solidFill>
            <a:prstDash val="solid"/>
            <a:round/>
            <a:headEnd type="none" w="sm" len="sm"/>
            <a:tailEnd type="none" w="sm" len="sm"/>
          </a:ln>
        </p:spPr>
        <p:txBody>
          <a:bodyPr spcFirstLastPara="1" wrap="square" lIns="91425" tIns="91425" rIns="91425" bIns="91425" anchor="ctr" anchorCtr="0">
            <a:noAutofit/>
          </a:bodyPr>
          <a:lstStyle/>
          <a:p>
            <a:pPr marL="457200" marR="0" lvl="0" indent="-368300" algn="just" rtl="0">
              <a:lnSpc>
                <a:spcPct val="133333"/>
              </a:lnSpc>
              <a:spcBef>
                <a:spcPts val="100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The first duration of a development project is included in software development planning.</a:t>
            </a:r>
            <a:endParaRPr sz="2200">
              <a:solidFill>
                <a:srgbClr val="3F3F3F"/>
              </a:solidFill>
              <a:latin typeface="Open Sans"/>
              <a:ea typeface="Open Sans"/>
              <a:cs typeface="Open Sans"/>
              <a:sym typeface="Open Sans"/>
            </a:endParaRPr>
          </a:p>
          <a:p>
            <a:pPr marL="457200" marR="0" lvl="0" indent="-368300" algn="just" rtl="0">
              <a:lnSpc>
                <a:spcPct val="133333"/>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Analysis and planning, ideation, design and development, deployment, production and launch, and maintenance are all included in the plan.</a:t>
            </a:r>
            <a:endParaRPr sz="2200">
              <a:solidFill>
                <a:srgbClr val="3F3F3F"/>
              </a:solidFill>
              <a:latin typeface="Open Sans"/>
              <a:ea typeface="Open Sans"/>
              <a:cs typeface="Open Sans"/>
              <a:sym typeface="Open Sans"/>
            </a:endParaRPr>
          </a:p>
        </p:txBody>
      </p:sp>
      <p:sp>
        <p:nvSpPr>
          <p:cNvPr id="416" name="Google Shape;416;g120d0d392c3_0_719"/>
          <p:cNvSpPr/>
          <p:nvPr/>
        </p:nvSpPr>
        <p:spPr>
          <a:xfrm>
            <a:off x="1150375" y="5083575"/>
            <a:ext cx="14192700" cy="1267800"/>
          </a:xfrm>
          <a:prstGeom prst="roundRect">
            <a:avLst>
              <a:gd name="adj" fmla="val 16667"/>
            </a:avLst>
          </a:prstGeom>
          <a:solidFill>
            <a:schemeClr val="lt1"/>
          </a:solidFill>
          <a:ln w="9525" cap="flat" cmpd="sng">
            <a:solidFill>
              <a:srgbClr val="3F739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33333"/>
              </a:lnSpc>
              <a:spcBef>
                <a:spcPts val="1000"/>
              </a:spcBef>
              <a:spcAft>
                <a:spcPts val="0"/>
              </a:spcAft>
              <a:buClr>
                <a:schemeClr val="dk1"/>
              </a:buClr>
              <a:buSzPts val="1100"/>
              <a:buFont typeface="Arial"/>
              <a:buNone/>
            </a:pPr>
            <a:r>
              <a:rPr lang="en-US" sz="2200">
                <a:solidFill>
                  <a:srgbClr val="3F3F3F"/>
                </a:solidFill>
                <a:latin typeface="Open Sans"/>
                <a:ea typeface="Open Sans"/>
                <a:cs typeface="Open Sans"/>
                <a:sym typeface="Open Sans"/>
              </a:rPr>
              <a:t>It defines the logical framework of each module as well as the interface used to connect with it.</a:t>
            </a:r>
            <a:endParaRPr sz="2200" b="0" i="0" u="none" strike="noStrike" cap="none">
              <a:solidFill>
                <a:srgbClr val="3F3F3F"/>
              </a:solidFill>
              <a:latin typeface="Open Sans"/>
              <a:ea typeface="Open Sans"/>
              <a:cs typeface="Open Sans"/>
              <a:sym typeface="Open Sans"/>
            </a:endParaRPr>
          </a:p>
        </p:txBody>
      </p:sp>
      <p:sp>
        <p:nvSpPr>
          <p:cNvPr id="417" name="Google Shape;417;g120d0d392c3_0_719"/>
          <p:cNvSpPr/>
          <p:nvPr/>
        </p:nvSpPr>
        <p:spPr>
          <a:xfrm>
            <a:off x="1361975" y="1552850"/>
            <a:ext cx="2895000" cy="759000"/>
          </a:xfrm>
          <a:prstGeom prst="roundRect">
            <a:avLst>
              <a:gd name="adj" fmla="val 16667"/>
            </a:avLst>
          </a:prstGeom>
          <a:solidFill>
            <a:srgbClr val="3F739B"/>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33333"/>
              </a:lnSpc>
              <a:spcBef>
                <a:spcPts val="1000"/>
              </a:spcBef>
              <a:spcAft>
                <a:spcPts val="0"/>
              </a:spcAft>
              <a:buClr>
                <a:schemeClr val="dk1"/>
              </a:buClr>
              <a:buSzPts val="1100"/>
              <a:buFont typeface="Arial"/>
              <a:buNone/>
            </a:pPr>
            <a:r>
              <a:rPr lang="en-US" sz="2200" b="1">
                <a:solidFill>
                  <a:schemeClr val="lt1"/>
                </a:solidFill>
                <a:latin typeface="Open Sans"/>
                <a:ea typeface="Open Sans"/>
                <a:cs typeface="Open Sans"/>
                <a:sym typeface="Open Sans"/>
              </a:rPr>
              <a:t>Planning:</a:t>
            </a:r>
            <a:endParaRPr sz="1400" b="0" i="0" u="none" strike="noStrike" cap="none">
              <a:solidFill>
                <a:schemeClr val="lt1"/>
              </a:solidFill>
              <a:latin typeface="Arial"/>
              <a:ea typeface="Arial"/>
              <a:cs typeface="Arial"/>
              <a:sym typeface="Arial"/>
            </a:endParaRPr>
          </a:p>
        </p:txBody>
      </p:sp>
      <p:sp>
        <p:nvSpPr>
          <p:cNvPr id="418" name="Google Shape;418;g120d0d392c3_0_719"/>
          <p:cNvSpPr/>
          <p:nvPr/>
        </p:nvSpPr>
        <p:spPr>
          <a:xfrm>
            <a:off x="1361975" y="4528350"/>
            <a:ext cx="2895000" cy="759000"/>
          </a:xfrm>
          <a:prstGeom prst="roundRect">
            <a:avLst>
              <a:gd name="adj" fmla="val 16667"/>
            </a:avLst>
          </a:prstGeom>
          <a:solidFill>
            <a:srgbClr val="3F739B"/>
          </a:solidFill>
          <a:ln w="9525" cap="flat" cmpd="sng">
            <a:solidFill>
              <a:srgbClr val="E9AFA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33333"/>
              </a:lnSpc>
              <a:spcBef>
                <a:spcPts val="1000"/>
              </a:spcBef>
              <a:spcAft>
                <a:spcPts val="0"/>
              </a:spcAft>
              <a:buClr>
                <a:srgbClr val="000000"/>
              </a:buClr>
              <a:buSzPts val="2200"/>
              <a:buFont typeface="Arial"/>
              <a:buNone/>
            </a:pPr>
            <a:r>
              <a:rPr lang="en-US" sz="2200" b="1">
                <a:solidFill>
                  <a:schemeClr val="lt1"/>
                </a:solidFill>
                <a:latin typeface="Open Sans"/>
                <a:ea typeface="Open Sans"/>
                <a:cs typeface="Open Sans"/>
                <a:sym typeface="Open Sans"/>
              </a:rPr>
              <a:t>Defining:</a:t>
            </a:r>
            <a:endParaRPr sz="1400" b="0" i="0" u="none" strike="noStrike" cap="none">
              <a:solidFill>
                <a:schemeClr val="lt1"/>
              </a:solidFill>
              <a:latin typeface="Arial"/>
              <a:ea typeface="Arial"/>
              <a:cs typeface="Arial"/>
              <a:sym typeface="Arial"/>
            </a:endParaRPr>
          </a:p>
        </p:txBody>
      </p:sp>
      <p:sp>
        <p:nvSpPr>
          <p:cNvPr id="3" name="Brandline">
            <a:extLst>
              <a:ext uri="{FF2B5EF4-FFF2-40B4-BE49-F238E27FC236}">
                <a16:creationId xmlns:a16="http://schemas.microsoft.com/office/drawing/2014/main" id="{01148D57-C862-4D98-B35D-86BBEA7CF0F1}"/>
              </a:ext>
            </a:extLst>
          </p:cNvPr>
          <p:cNvSpPr/>
          <p:nvPr/>
        </p:nvSpPr>
        <p:spPr>
          <a:xfrm>
            <a:off x="4356100" y="816352"/>
            <a:ext cx="755261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120d0d392c3_0_72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SzPts val="4400"/>
              <a:buNone/>
            </a:pPr>
            <a:r>
              <a:rPr lang="en-US" dirty="0"/>
              <a:t>Software Development Paradigms</a:t>
            </a:r>
            <a:endParaRPr dirty="0"/>
          </a:p>
        </p:txBody>
      </p:sp>
      <p:sp>
        <p:nvSpPr>
          <p:cNvPr id="425" name="Google Shape;425;g120d0d392c3_0_728"/>
          <p:cNvSpPr/>
          <p:nvPr/>
        </p:nvSpPr>
        <p:spPr>
          <a:xfrm>
            <a:off x="1150375" y="2620750"/>
            <a:ext cx="14192700" cy="1599000"/>
          </a:xfrm>
          <a:prstGeom prst="roundRect">
            <a:avLst>
              <a:gd name="adj" fmla="val 16667"/>
            </a:avLst>
          </a:prstGeom>
          <a:solidFill>
            <a:schemeClr val="lt1"/>
          </a:solidFill>
          <a:ln w="9525" cap="flat" cmpd="sng">
            <a:solidFill>
              <a:srgbClr val="3F739B"/>
            </a:solidFill>
            <a:prstDash val="solid"/>
            <a:round/>
            <a:headEnd type="none" w="sm" len="sm"/>
            <a:tailEnd type="none" w="sm" len="sm"/>
          </a:ln>
        </p:spPr>
        <p:txBody>
          <a:bodyPr spcFirstLastPara="1" wrap="square" lIns="91425" tIns="91425" rIns="91425" bIns="91425" anchor="ctr" anchorCtr="0">
            <a:noAutofit/>
          </a:bodyPr>
          <a:lstStyle/>
          <a:p>
            <a:pPr marL="457200" marR="0" lvl="0" indent="-368300" algn="just" rtl="0">
              <a:lnSpc>
                <a:spcPct val="133333"/>
              </a:lnSpc>
              <a:spcBef>
                <a:spcPts val="100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Design decisions depend on the requirements list you created during the definition phase.</a:t>
            </a:r>
            <a:endParaRPr sz="2200">
              <a:solidFill>
                <a:srgbClr val="3F3F3F"/>
              </a:solidFill>
              <a:latin typeface="Open Sans"/>
              <a:ea typeface="Open Sans"/>
              <a:cs typeface="Open Sans"/>
              <a:sym typeface="Open Sans"/>
            </a:endParaRPr>
          </a:p>
          <a:p>
            <a:pPr marL="457200" marR="0" lvl="0" indent="-368300" algn="just" rtl="0">
              <a:lnSpc>
                <a:spcPct val="133333"/>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One or more designs are generated during the design process to accomplish the project's goal.</a:t>
            </a:r>
            <a:endParaRPr sz="2200">
              <a:solidFill>
                <a:srgbClr val="3F3F3F"/>
              </a:solidFill>
              <a:latin typeface="Open Sans"/>
              <a:ea typeface="Open Sans"/>
              <a:cs typeface="Open Sans"/>
              <a:sym typeface="Open Sans"/>
            </a:endParaRPr>
          </a:p>
        </p:txBody>
      </p:sp>
      <p:sp>
        <p:nvSpPr>
          <p:cNvPr id="426" name="Google Shape;426;g120d0d392c3_0_728"/>
          <p:cNvSpPr/>
          <p:nvPr/>
        </p:nvSpPr>
        <p:spPr>
          <a:xfrm>
            <a:off x="1150375" y="5083575"/>
            <a:ext cx="14192700" cy="1599000"/>
          </a:xfrm>
          <a:prstGeom prst="roundRect">
            <a:avLst>
              <a:gd name="adj" fmla="val 16667"/>
            </a:avLst>
          </a:prstGeom>
          <a:solidFill>
            <a:schemeClr val="lt1"/>
          </a:solidFill>
          <a:ln w="9525" cap="flat" cmpd="sng">
            <a:solidFill>
              <a:srgbClr val="3F739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33333"/>
              </a:lnSpc>
              <a:spcBef>
                <a:spcPts val="1000"/>
              </a:spcBef>
              <a:spcAft>
                <a:spcPts val="0"/>
              </a:spcAft>
              <a:buClr>
                <a:schemeClr val="dk1"/>
              </a:buClr>
              <a:buSzPts val="1100"/>
              <a:buFont typeface="Arial"/>
              <a:buNone/>
            </a:pPr>
            <a:r>
              <a:rPr lang="en-US" sz="2200">
                <a:solidFill>
                  <a:srgbClr val="3F3F3F"/>
                </a:solidFill>
                <a:latin typeface="Open Sans"/>
                <a:ea typeface="Open Sans"/>
                <a:cs typeface="Open Sans"/>
                <a:sym typeface="Open Sans"/>
              </a:rPr>
              <a:t>User notification, training, hardware installation, software installation on production computers, and system integration into regular work activities are all part of the implementation process.</a:t>
            </a:r>
            <a:endParaRPr sz="2200" b="0" i="0" u="none" strike="noStrike" cap="none">
              <a:solidFill>
                <a:srgbClr val="3F3F3F"/>
              </a:solidFill>
              <a:latin typeface="Open Sans"/>
              <a:ea typeface="Open Sans"/>
              <a:cs typeface="Open Sans"/>
              <a:sym typeface="Open Sans"/>
            </a:endParaRPr>
          </a:p>
        </p:txBody>
      </p:sp>
      <p:sp>
        <p:nvSpPr>
          <p:cNvPr id="427" name="Google Shape;427;g120d0d392c3_0_728"/>
          <p:cNvSpPr/>
          <p:nvPr/>
        </p:nvSpPr>
        <p:spPr>
          <a:xfrm>
            <a:off x="1361975" y="2043350"/>
            <a:ext cx="2895000" cy="777000"/>
          </a:xfrm>
          <a:prstGeom prst="roundRect">
            <a:avLst>
              <a:gd name="adj" fmla="val 16667"/>
            </a:avLst>
          </a:prstGeom>
          <a:solidFill>
            <a:srgbClr val="3F739B"/>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33333"/>
              </a:lnSpc>
              <a:spcBef>
                <a:spcPts val="1000"/>
              </a:spcBef>
              <a:spcAft>
                <a:spcPts val="0"/>
              </a:spcAft>
              <a:buClr>
                <a:schemeClr val="dk1"/>
              </a:buClr>
              <a:buSzPts val="1100"/>
              <a:buFont typeface="Arial"/>
              <a:buNone/>
            </a:pPr>
            <a:r>
              <a:rPr lang="en-US" sz="2200" b="1">
                <a:solidFill>
                  <a:schemeClr val="lt1"/>
                </a:solidFill>
                <a:latin typeface="Open Sans"/>
                <a:ea typeface="Open Sans"/>
                <a:cs typeface="Open Sans"/>
                <a:sym typeface="Open Sans"/>
              </a:rPr>
              <a:t>Designing:</a:t>
            </a:r>
            <a:endParaRPr sz="1400" b="0" i="0" u="none" strike="noStrike" cap="none">
              <a:solidFill>
                <a:schemeClr val="lt1"/>
              </a:solidFill>
              <a:latin typeface="Arial"/>
              <a:ea typeface="Arial"/>
              <a:cs typeface="Arial"/>
              <a:sym typeface="Arial"/>
            </a:endParaRPr>
          </a:p>
        </p:txBody>
      </p:sp>
      <p:sp>
        <p:nvSpPr>
          <p:cNvPr id="428" name="Google Shape;428;g120d0d392c3_0_728"/>
          <p:cNvSpPr/>
          <p:nvPr/>
        </p:nvSpPr>
        <p:spPr>
          <a:xfrm>
            <a:off x="1361975" y="4528350"/>
            <a:ext cx="2895000" cy="759000"/>
          </a:xfrm>
          <a:prstGeom prst="roundRect">
            <a:avLst>
              <a:gd name="adj" fmla="val 16667"/>
            </a:avLst>
          </a:prstGeom>
          <a:solidFill>
            <a:srgbClr val="3F739B"/>
          </a:solidFill>
          <a:ln w="9525" cap="flat" cmpd="sng">
            <a:solidFill>
              <a:srgbClr val="E9AFA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33333"/>
              </a:lnSpc>
              <a:spcBef>
                <a:spcPts val="1000"/>
              </a:spcBef>
              <a:spcAft>
                <a:spcPts val="0"/>
              </a:spcAft>
              <a:buClr>
                <a:srgbClr val="000000"/>
              </a:buClr>
              <a:buSzPts val="2200"/>
              <a:buFont typeface="Arial"/>
              <a:buNone/>
            </a:pPr>
            <a:r>
              <a:rPr lang="en-US" sz="2200" b="1">
                <a:solidFill>
                  <a:schemeClr val="lt1"/>
                </a:solidFill>
                <a:latin typeface="Open Sans"/>
                <a:ea typeface="Open Sans"/>
                <a:cs typeface="Open Sans"/>
                <a:sym typeface="Open Sans"/>
              </a:rPr>
              <a:t>Implementing:</a:t>
            </a:r>
            <a:endParaRPr sz="1400" b="0" i="0" u="none" strike="noStrike" cap="none">
              <a:solidFill>
                <a:schemeClr val="lt1"/>
              </a:solidFill>
              <a:latin typeface="Arial"/>
              <a:ea typeface="Arial"/>
              <a:cs typeface="Arial"/>
              <a:sym typeface="Arial"/>
            </a:endParaRPr>
          </a:p>
        </p:txBody>
      </p:sp>
      <p:sp>
        <p:nvSpPr>
          <p:cNvPr id="3" name="Brandline">
            <a:extLst>
              <a:ext uri="{FF2B5EF4-FFF2-40B4-BE49-F238E27FC236}">
                <a16:creationId xmlns:a16="http://schemas.microsoft.com/office/drawing/2014/main" id="{8E55A68B-6F5A-45BD-A24E-170B6A7AE6D8}"/>
              </a:ext>
            </a:extLst>
          </p:cNvPr>
          <p:cNvSpPr/>
          <p:nvPr/>
        </p:nvSpPr>
        <p:spPr>
          <a:xfrm>
            <a:off x="4356100" y="816352"/>
            <a:ext cx="755261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120d0d392c3_0_73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SzPts val="4400"/>
              <a:buNone/>
            </a:pPr>
            <a:r>
              <a:rPr lang="en-US" dirty="0"/>
              <a:t>Software Development Paradigms</a:t>
            </a:r>
            <a:endParaRPr dirty="0"/>
          </a:p>
        </p:txBody>
      </p:sp>
      <p:sp>
        <p:nvSpPr>
          <p:cNvPr id="435" name="Google Shape;435;g120d0d392c3_0_737"/>
          <p:cNvSpPr/>
          <p:nvPr/>
        </p:nvSpPr>
        <p:spPr>
          <a:xfrm>
            <a:off x="1150375" y="2198350"/>
            <a:ext cx="14192700" cy="1856100"/>
          </a:xfrm>
          <a:prstGeom prst="roundRect">
            <a:avLst>
              <a:gd name="adj" fmla="val 16667"/>
            </a:avLst>
          </a:prstGeom>
          <a:solidFill>
            <a:schemeClr val="lt1"/>
          </a:solidFill>
          <a:ln w="9525" cap="flat" cmpd="sng">
            <a:solidFill>
              <a:srgbClr val="3F739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33333"/>
              </a:lnSpc>
              <a:spcBef>
                <a:spcPts val="1000"/>
              </a:spcBef>
              <a:spcAft>
                <a:spcPts val="0"/>
              </a:spcAft>
              <a:buClr>
                <a:schemeClr val="dk1"/>
              </a:buClr>
              <a:buSzPts val="1100"/>
              <a:buFont typeface="Arial"/>
              <a:buNone/>
            </a:pPr>
            <a:r>
              <a:rPr lang="en-US" sz="2200">
                <a:solidFill>
                  <a:srgbClr val="3F3F3F"/>
                </a:solidFill>
                <a:latin typeface="Open Sans"/>
                <a:ea typeface="Open Sans"/>
                <a:cs typeface="Open Sans"/>
                <a:sym typeface="Open Sans"/>
              </a:rPr>
              <a:t>In the software development lifecycle (SDLC), the testing phase is where you focus on research and discovery. During the testing phase, programmers check to see if their code and programming meet the needs of the customer.</a:t>
            </a:r>
            <a:endParaRPr sz="2200" b="0" i="0" u="none" strike="noStrike" cap="none">
              <a:solidFill>
                <a:srgbClr val="3F3F3F"/>
              </a:solidFill>
              <a:latin typeface="Open Sans"/>
              <a:ea typeface="Open Sans"/>
              <a:cs typeface="Open Sans"/>
              <a:sym typeface="Open Sans"/>
            </a:endParaRPr>
          </a:p>
        </p:txBody>
      </p:sp>
      <p:sp>
        <p:nvSpPr>
          <p:cNvPr id="436" name="Google Shape;436;g120d0d392c3_0_737"/>
          <p:cNvSpPr/>
          <p:nvPr/>
        </p:nvSpPr>
        <p:spPr>
          <a:xfrm>
            <a:off x="1150375" y="5207275"/>
            <a:ext cx="14192700" cy="1269900"/>
          </a:xfrm>
          <a:prstGeom prst="roundRect">
            <a:avLst>
              <a:gd name="adj" fmla="val 16667"/>
            </a:avLst>
          </a:prstGeom>
          <a:solidFill>
            <a:schemeClr val="lt1"/>
          </a:solidFill>
          <a:ln w="9525" cap="flat" cmpd="sng">
            <a:solidFill>
              <a:srgbClr val="3F739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33333"/>
              </a:lnSpc>
              <a:spcBef>
                <a:spcPts val="1000"/>
              </a:spcBef>
              <a:spcAft>
                <a:spcPts val="0"/>
              </a:spcAft>
              <a:buClr>
                <a:schemeClr val="dk1"/>
              </a:buClr>
              <a:buSzPts val="1100"/>
              <a:buFont typeface="Arial"/>
              <a:buNone/>
            </a:pPr>
            <a:r>
              <a:rPr lang="en-US" sz="2200">
                <a:solidFill>
                  <a:srgbClr val="3F3F3F"/>
                </a:solidFill>
                <a:latin typeface="Open Sans"/>
                <a:ea typeface="Open Sans"/>
                <a:cs typeface="Open Sans"/>
                <a:sym typeface="Open Sans"/>
              </a:rPr>
              <a:t>The software development life cycle (SDLC) closes with the deployment phase, which puts the product into business.</a:t>
            </a:r>
            <a:endParaRPr sz="2200" b="0" i="0" u="none" strike="noStrike" cap="none">
              <a:solidFill>
                <a:srgbClr val="3F3F3F"/>
              </a:solidFill>
              <a:latin typeface="Open Sans"/>
              <a:ea typeface="Open Sans"/>
              <a:cs typeface="Open Sans"/>
              <a:sym typeface="Open Sans"/>
            </a:endParaRPr>
          </a:p>
        </p:txBody>
      </p:sp>
      <p:sp>
        <p:nvSpPr>
          <p:cNvPr id="437" name="Google Shape;437;g120d0d392c3_0_737"/>
          <p:cNvSpPr/>
          <p:nvPr/>
        </p:nvSpPr>
        <p:spPr>
          <a:xfrm>
            <a:off x="1361975" y="1680550"/>
            <a:ext cx="2895000" cy="759000"/>
          </a:xfrm>
          <a:prstGeom prst="roundRect">
            <a:avLst>
              <a:gd name="adj" fmla="val 16667"/>
            </a:avLst>
          </a:prstGeom>
          <a:solidFill>
            <a:srgbClr val="3F739B"/>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33333"/>
              </a:lnSpc>
              <a:spcBef>
                <a:spcPts val="1000"/>
              </a:spcBef>
              <a:spcAft>
                <a:spcPts val="0"/>
              </a:spcAft>
              <a:buClr>
                <a:schemeClr val="dk1"/>
              </a:buClr>
              <a:buSzPts val="1100"/>
              <a:buFont typeface="Arial"/>
              <a:buNone/>
            </a:pPr>
            <a:r>
              <a:rPr lang="en-US" sz="2200" b="1">
                <a:solidFill>
                  <a:schemeClr val="lt1"/>
                </a:solidFill>
                <a:latin typeface="Open Sans"/>
                <a:ea typeface="Open Sans"/>
                <a:cs typeface="Open Sans"/>
                <a:sym typeface="Open Sans"/>
              </a:rPr>
              <a:t>Testing:</a:t>
            </a:r>
            <a:endParaRPr sz="1400" b="0" i="0" u="none" strike="noStrike" cap="none">
              <a:solidFill>
                <a:schemeClr val="lt1"/>
              </a:solidFill>
              <a:latin typeface="Arial"/>
              <a:ea typeface="Arial"/>
              <a:cs typeface="Arial"/>
              <a:sym typeface="Arial"/>
            </a:endParaRPr>
          </a:p>
        </p:txBody>
      </p:sp>
      <p:sp>
        <p:nvSpPr>
          <p:cNvPr id="438" name="Google Shape;438;g120d0d392c3_0_737"/>
          <p:cNvSpPr/>
          <p:nvPr/>
        </p:nvSpPr>
        <p:spPr>
          <a:xfrm>
            <a:off x="1361975" y="4528350"/>
            <a:ext cx="2895000" cy="759000"/>
          </a:xfrm>
          <a:prstGeom prst="roundRect">
            <a:avLst>
              <a:gd name="adj" fmla="val 16667"/>
            </a:avLst>
          </a:prstGeom>
          <a:solidFill>
            <a:srgbClr val="3F739B"/>
          </a:solidFill>
          <a:ln w="9525" cap="flat" cmpd="sng">
            <a:solidFill>
              <a:srgbClr val="E9AFA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33333"/>
              </a:lnSpc>
              <a:spcBef>
                <a:spcPts val="1000"/>
              </a:spcBef>
              <a:spcAft>
                <a:spcPts val="0"/>
              </a:spcAft>
              <a:buClr>
                <a:srgbClr val="000000"/>
              </a:buClr>
              <a:buSzPts val="2200"/>
              <a:buFont typeface="Arial"/>
              <a:buNone/>
            </a:pPr>
            <a:r>
              <a:rPr lang="en-US" sz="2200" b="1">
                <a:solidFill>
                  <a:schemeClr val="lt1"/>
                </a:solidFill>
                <a:latin typeface="Open Sans"/>
                <a:ea typeface="Open Sans"/>
                <a:cs typeface="Open Sans"/>
                <a:sym typeface="Open Sans"/>
              </a:rPr>
              <a:t>Deployment:</a:t>
            </a:r>
            <a:endParaRPr sz="1400" b="0" i="0" u="none" strike="noStrike" cap="none">
              <a:solidFill>
                <a:schemeClr val="lt1"/>
              </a:solidFill>
              <a:latin typeface="Arial"/>
              <a:ea typeface="Arial"/>
              <a:cs typeface="Arial"/>
              <a:sym typeface="Arial"/>
            </a:endParaRPr>
          </a:p>
        </p:txBody>
      </p:sp>
      <p:sp>
        <p:nvSpPr>
          <p:cNvPr id="3" name="Brandline">
            <a:extLst>
              <a:ext uri="{FF2B5EF4-FFF2-40B4-BE49-F238E27FC236}">
                <a16:creationId xmlns:a16="http://schemas.microsoft.com/office/drawing/2014/main" id="{D8AEAEAA-96C8-4879-A083-A646CB4F360D}"/>
              </a:ext>
            </a:extLst>
          </p:cNvPr>
          <p:cNvSpPr/>
          <p:nvPr/>
        </p:nvSpPr>
        <p:spPr>
          <a:xfrm>
            <a:off x="4356100" y="816352"/>
            <a:ext cx="755261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g120d0d392c3_0_74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a:solidFill>
                  <a:srgbClr val="3F3F3F"/>
                </a:solidFill>
              </a:rPr>
              <a:t>Software Development Life Cycle</a:t>
            </a:r>
            <a:endParaRPr dirty="0">
              <a:solidFill>
                <a:srgbClr val="3F3F3F"/>
              </a:solidFill>
            </a:endParaRPr>
          </a:p>
        </p:txBody>
      </p:sp>
      <p:sp>
        <p:nvSpPr>
          <p:cNvPr id="445" name="Google Shape;445;g120d0d392c3_0_746"/>
          <p:cNvSpPr txBox="1">
            <a:spLocks noGrp="1"/>
          </p:cNvSpPr>
          <p:nvPr>
            <p:ph type="body" idx="1"/>
          </p:nvPr>
        </p:nvSpPr>
        <p:spPr>
          <a:xfrm>
            <a:off x="1503150" y="1444000"/>
            <a:ext cx="13980300" cy="575400"/>
          </a:xfrm>
          <a:prstGeom prst="rect">
            <a:avLst/>
          </a:prstGeom>
          <a:noFill/>
          <a:ln>
            <a:noFill/>
          </a:ln>
        </p:spPr>
        <p:txBody>
          <a:bodyPr spcFirstLastPara="1" wrap="square" lIns="91425" tIns="0" rIns="91425" bIns="0" anchor="t" anchorCtr="0">
            <a:normAutofit lnSpcReduction="10000"/>
          </a:bodyPr>
          <a:lstStyle/>
          <a:p>
            <a:pPr marL="0" lvl="0" indent="0" algn="ctr" rtl="0">
              <a:lnSpc>
                <a:spcPct val="142857"/>
              </a:lnSpc>
              <a:spcBef>
                <a:spcPts val="1000"/>
              </a:spcBef>
              <a:spcAft>
                <a:spcPts val="0"/>
              </a:spcAft>
              <a:buNone/>
            </a:pPr>
            <a:r>
              <a:rPr lang="en-US">
                <a:solidFill>
                  <a:srgbClr val="3F3F3F"/>
                </a:solidFill>
              </a:rPr>
              <a:t>Some of the reasons why SDLC is important in Software Development are:</a:t>
            </a:r>
            <a:endParaRPr sz="2200">
              <a:solidFill>
                <a:srgbClr val="3F3F3F"/>
              </a:solidFill>
            </a:endParaRPr>
          </a:p>
        </p:txBody>
      </p:sp>
      <p:sp>
        <p:nvSpPr>
          <p:cNvPr id="446" name="Google Shape;446;g120d0d392c3_0_746"/>
          <p:cNvSpPr/>
          <p:nvPr/>
        </p:nvSpPr>
        <p:spPr>
          <a:xfrm>
            <a:off x="3017414" y="2392975"/>
            <a:ext cx="10258200" cy="1085100"/>
          </a:xfrm>
          <a:prstGeom prst="roundRect">
            <a:avLst>
              <a:gd name="adj" fmla="val 16667"/>
            </a:avLst>
          </a:prstGeom>
          <a:solidFill>
            <a:srgbClr val="F9DEC9"/>
          </a:solidFill>
          <a:ln w="9525" cap="flat" cmpd="sng">
            <a:solidFill>
              <a:schemeClr val="accent2">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42857"/>
              </a:lnSpc>
              <a:spcBef>
                <a:spcPts val="500"/>
              </a:spcBef>
              <a:spcAft>
                <a:spcPts val="0"/>
              </a:spcAft>
              <a:buNone/>
            </a:pPr>
            <a:r>
              <a:rPr lang="en-US" sz="2200" dirty="0">
                <a:solidFill>
                  <a:srgbClr val="3F3F3F"/>
                </a:solidFill>
                <a:latin typeface="Open Sans"/>
                <a:ea typeface="Open Sans"/>
                <a:cs typeface="Open Sans"/>
                <a:sym typeface="Open Sans"/>
              </a:rPr>
              <a:t>It provides visibility of a project plan to all the involved stakeholders.</a:t>
            </a:r>
            <a:endParaRPr sz="2200" dirty="0">
              <a:solidFill>
                <a:srgbClr val="3F3F3F"/>
              </a:solidFill>
              <a:latin typeface="Open Sans"/>
              <a:ea typeface="Open Sans"/>
              <a:cs typeface="Open Sans"/>
              <a:sym typeface="Open Sans"/>
            </a:endParaRPr>
          </a:p>
        </p:txBody>
      </p:sp>
      <p:sp>
        <p:nvSpPr>
          <p:cNvPr id="447" name="Google Shape;447;g120d0d392c3_0_746"/>
          <p:cNvSpPr/>
          <p:nvPr/>
        </p:nvSpPr>
        <p:spPr>
          <a:xfrm>
            <a:off x="2998888" y="3719500"/>
            <a:ext cx="10258200" cy="1085100"/>
          </a:xfrm>
          <a:prstGeom prst="roundRect">
            <a:avLst>
              <a:gd name="adj" fmla="val 16667"/>
            </a:avLst>
          </a:prstGeom>
          <a:solidFill>
            <a:srgbClr val="F9DEC9"/>
          </a:solidFill>
          <a:ln w="9525" cap="flat" cmpd="sng">
            <a:solidFill>
              <a:schemeClr val="accent2">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42857"/>
              </a:lnSpc>
              <a:spcBef>
                <a:spcPts val="500"/>
              </a:spcBef>
              <a:spcAft>
                <a:spcPts val="0"/>
              </a:spcAft>
              <a:buNone/>
            </a:pPr>
            <a:r>
              <a:rPr lang="en-US" sz="2200">
                <a:solidFill>
                  <a:srgbClr val="3F3F3F"/>
                </a:solidFill>
                <a:latin typeface="Open Sans"/>
                <a:ea typeface="Open Sans"/>
                <a:cs typeface="Open Sans"/>
                <a:sym typeface="Open Sans"/>
              </a:rPr>
              <a:t>It helps us to avoid project risks.</a:t>
            </a:r>
            <a:endParaRPr sz="2200">
              <a:solidFill>
                <a:srgbClr val="3F3F3F"/>
              </a:solidFill>
              <a:latin typeface="Open Sans"/>
              <a:ea typeface="Open Sans"/>
              <a:cs typeface="Open Sans"/>
              <a:sym typeface="Open Sans"/>
            </a:endParaRPr>
          </a:p>
        </p:txBody>
      </p:sp>
      <p:sp>
        <p:nvSpPr>
          <p:cNvPr id="448" name="Google Shape;448;g120d0d392c3_0_746"/>
          <p:cNvSpPr/>
          <p:nvPr/>
        </p:nvSpPr>
        <p:spPr>
          <a:xfrm>
            <a:off x="2998839" y="5170600"/>
            <a:ext cx="10258200" cy="1085100"/>
          </a:xfrm>
          <a:prstGeom prst="roundRect">
            <a:avLst>
              <a:gd name="adj" fmla="val 16667"/>
            </a:avLst>
          </a:prstGeom>
          <a:solidFill>
            <a:srgbClr val="F9DEC9"/>
          </a:solidFill>
          <a:ln w="9525" cap="flat" cmpd="sng">
            <a:solidFill>
              <a:schemeClr val="accent2">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42857"/>
              </a:lnSpc>
              <a:spcBef>
                <a:spcPts val="500"/>
              </a:spcBef>
              <a:spcAft>
                <a:spcPts val="0"/>
              </a:spcAft>
              <a:buNone/>
            </a:pPr>
            <a:r>
              <a:rPr lang="en-US" sz="2200">
                <a:solidFill>
                  <a:srgbClr val="3F3F3F"/>
                </a:solidFill>
                <a:latin typeface="Open Sans"/>
                <a:ea typeface="Open Sans"/>
                <a:cs typeface="Open Sans"/>
                <a:sym typeface="Open Sans"/>
              </a:rPr>
              <a:t>It allows us to track and control the project.</a:t>
            </a:r>
            <a:endParaRPr sz="2200">
              <a:solidFill>
                <a:srgbClr val="3F3F3F"/>
              </a:solidFill>
              <a:latin typeface="Open Sans"/>
              <a:ea typeface="Open Sans"/>
              <a:cs typeface="Open Sans"/>
              <a:sym typeface="Open Sans"/>
            </a:endParaRPr>
          </a:p>
        </p:txBody>
      </p:sp>
      <p:sp>
        <p:nvSpPr>
          <p:cNvPr id="449" name="Google Shape;449;g120d0d392c3_0_746"/>
          <p:cNvSpPr/>
          <p:nvPr/>
        </p:nvSpPr>
        <p:spPr>
          <a:xfrm>
            <a:off x="3022078" y="6621700"/>
            <a:ext cx="10258200" cy="1085100"/>
          </a:xfrm>
          <a:prstGeom prst="roundRect">
            <a:avLst>
              <a:gd name="adj" fmla="val 16667"/>
            </a:avLst>
          </a:prstGeom>
          <a:solidFill>
            <a:srgbClr val="F9DEC9"/>
          </a:solidFill>
          <a:ln w="9525" cap="flat" cmpd="sng">
            <a:solidFill>
              <a:schemeClr val="accent2">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42857"/>
              </a:lnSpc>
              <a:spcBef>
                <a:spcPts val="500"/>
              </a:spcBef>
              <a:spcAft>
                <a:spcPts val="0"/>
              </a:spcAft>
              <a:buNone/>
            </a:pPr>
            <a:r>
              <a:rPr lang="en-US" sz="2200">
                <a:solidFill>
                  <a:srgbClr val="3F3F3F"/>
                </a:solidFill>
                <a:latin typeface="Open Sans"/>
                <a:ea typeface="Open Sans"/>
                <a:cs typeface="Open Sans"/>
                <a:sym typeface="Open Sans"/>
              </a:rPr>
              <a:t>It doesn’t conclude until all the requirements have been achieved.</a:t>
            </a:r>
            <a:endParaRPr sz="2200">
              <a:solidFill>
                <a:srgbClr val="3F3F3F"/>
              </a:solidFill>
              <a:latin typeface="Open Sans"/>
              <a:ea typeface="Open Sans"/>
              <a:cs typeface="Open Sans"/>
              <a:sym typeface="Open Sans"/>
            </a:endParaRPr>
          </a:p>
        </p:txBody>
      </p:sp>
      <p:sp>
        <p:nvSpPr>
          <p:cNvPr id="3" name="Brandline">
            <a:extLst>
              <a:ext uri="{FF2B5EF4-FFF2-40B4-BE49-F238E27FC236}">
                <a16:creationId xmlns:a16="http://schemas.microsoft.com/office/drawing/2014/main" id="{E7F7B6BB-9149-4EF7-872F-98992491C715}"/>
              </a:ext>
            </a:extLst>
          </p:cNvPr>
          <p:cNvSpPr/>
          <p:nvPr/>
        </p:nvSpPr>
        <p:spPr>
          <a:xfrm>
            <a:off x="4483100" y="816352"/>
            <a:ext cx="730654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5">
                                            <p:txEl>
                                              <p:pRg st="0" end="0"/>
                                            </p:txEl>
                                          </p:spTgt>
                                        </p:tgtEl>
                                        <p:attrNameLst>
                                          <p:attrName>style.visibility</p:attrName>
                                        </p:attrNameLst>
                                      </p:cBhvr>
                                      <p:to>
                                        <p:strVal val="visible"/>
                                      </p:to>
                                    </p:set>
                                    <p:animEffect transition="in" filter="fade">
                                      <p:cBhvr>
                                        <p:cTn id="7" dur="500"/>
                                        <p:tgtEl>
                                          <p:spTgt spid="4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7"/>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1100"/>
              <a:buFont typeface="Arial"/>
              <a:buNone/>
            </a:pPr>
            <a:r>
              <a:rPr lang="en-US"/>
              <a:t>Basic Computer Science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g11eaf8c89d7_0_0"/>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SzPts val="4400"/>
              <a:buNone/>
            </a:pPr>
            <a:r>
              <a:rPr lang="en-US"/>
              <a:t>Software Development Models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g11e1926e040_0_8"/>
          <p:cNvSpPr txBox="1">
            <a:spLocks noGrp="1"/>
          </p:cNvSpPr>
          <p:nvPr>
            <p:ph type="title"/>
          </p:nvPr>
        </p:nvSpPr>
        <p:spPr>
          <a:xfrm>
            <a:off x="120055" y="329071"/>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Software Development</a:t>
            </a:r>
            <a:endParaRPr/>
          </a:p>
        </p:txBody>
      </p:sp>
      <p:sp>
        <p:nvSpPr>
          <p:cNvPr id="472" name="Google Shape;472;g11e1926e040_0_8"/>
          <p:cNvSpPr/>
          <p:nvPr/>
        </p:nvSpPr>
        <p:spPr>
          <a:xfrm>
            <a:off x="5718215" y="915545"/>
            <a:ext cx="5093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 name="Rectangle: Rounded Corners 2">
            <a:extLst>
              <a:ext uri="{FF2B5EF4-FFF2-40B4-BE49-F238E27FC236}">
                <a16:creationId xmlns:a16="http://schemas.microsoft.com/office/drawing/2014/main" id="{465320C2-8CBD-4040-971C-DACB15A9A39F}"/>
              </a:ext>
            </a:extLst>
          </p:cNvPr>
          <p:cNvSpPr/>
          <p:nvPr/>
        </p:nvSpPr>
        <p:spPr>
          <a:xfrm>
            <a:off x="1962150" y="1371600"/>
            <a:ext cx="13068300" cy="1333500"/>
          </a:xfrm>
          <a:prstGeom prst="roundRect">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lnSpc>
                <a:spcPct val="142857"/>
              </a:lnSpc>
              <a:spcBef>
                <a:spcPts val="1000"/>
              </a:spcBef>
              <a:spcAft>
                <a:spcPts val="0"/>
              </a:spcAft>
              <a:buClr>
                <a:srgbClr val="3F3F3F"/>
              </a:buClr>
              <a:buSzPts val="2200"/>
            </a:pPr>
            <a:r>
              <a:rPr lang="en-US" sz="2200" dirty="0">
                <a:solidFill>
                  <a:schemeClr val="tx1">
                    <a:lumMod val="75000"/>
                    <a:lumOff val="25000"/>
                  </a:schemeClr>
                </a:solidFill>
                <a:latin typeface="Open Sans" pitchFamily="2" charset="0"/>
                <a:ea typeface="Open Sans" pitchFamily="2" charset="0"/>
                <a:cs typeface="Open Sans" pitchFamily="2" charset="0"/>
              </a:rPr>
              <a:t>A set of activities for specifying, designing, implementing and testing software systems for associated outcome that produce a software product. </a:t>
            </a:r>
          </a:p>
        </p:txBody>
      </p:sp>
      <p:pic>
        <p:nvPicPr>
          <p:cNvPr id="9" name="Picture 8">
            <a:extLst>
              <a:ext uri="{FF2B5EF4-FFF2-40B4-BE49-F238E27FC236}">
                <a16:creationId xmlns:a16="http://schemas.microsoft.com/office/drawing/2014/main" id="{3F3848C3-2226-423C-B697-261C386C51FF}"/>
              </a:ext>
            </a:extLst>
          </p:cNvPr>
          <p:cNvPicPr>
            <a:picLocks noChangeAspect="1"/>
          </p:cNvPicPr>
          <p:nvPr/>
        </p:nvPicPr>
        <p:blipFill>
          <a:blip r:embed="rId3"/>
          <a:stretch>
            <a:fillRect/>
          </a:stretch>
        </p:blipFill>
        <p:spPr>
          <a:xfrm>
            <a:off x="4159251" y="3403601"/>
            <a:ext cx="2921000" cy="2921000"/>
          </a:xfrm>
          <a:prstGeom prst="rect">
            <a:avLst/>
          </a:prstGeom>
        </p:spPr>
      </p:pic>
      <p:pic>
        <p:nvPicPr>
          <p:cNvPr id="11" name="Picture 10">
            <a:extLst>
              <a:ext uri="{FF2B5EF4-FFF2-40B4-BE49-F238E27FC236}">
                <a16:creationId xmlns:a16="http://schemas.microsoft.com/office/drawing/2014/main" id="{FB435E2E-6867-4CF1-96F8-09D709A3DD0B}"/>
              </a:ext>
            </a:extLst>
          </p:cNvPr>
          <p:cNvPicPr>
            <a:picLocks noChangeAspect="1"/>
          </p:cNvPicPr>
          <p:nvPr/>
        </p:nvPicPr>
        <p:blipFill>
          <a:blip r:embed="rId4"/>
          <a:stretch>
            <a:fillRect/>
          </a:stretch>
        </p:blipFill>
        <p:spPr>
          <a:xfrm>
            <a:off x="9175750" y="3384550"/>
            <a:ext cx="2921000" cy="2921000"/>
          </a:xfrm>
          <a:prstGeom prst="rect">
            <a:avLst/>
          </a:prstGeom>
        </p:spPr>
      </p:pic>
    </p:spTree>
    <p:extLst>
      <p:ext uri="{BB962C8B-B14F-4D97-AF65-F5344CB8AC3E}">
        <p14:creationId xmlns:p14="http://schemas.microsoft.com/office/powerpoint/2010/main" val="741469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g11e1926e040_0_8"/>
          <p:cNvSpPr txBox="1">
            <a:spLocks noGrp="1"/>
          </p:cNvSpPr>
          <p:nvPr>
            <p:ph type="title"/>
          </p:nvPr>
        </p:nvSpPr>
        <p:spPr>
          <a:xfrm>
            <a:off x="120055" y="329071"/>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Software Development</a:t>
            </a:r>
            <a:endParaRPr/>
          </a:p>
        </p:txBody>
      </p:sp>
      <p:sp>
        <p:nvSpPr>
          <p:cNvPr id="460" name="Google Shape;460;g11e1926e040_0_8"/>
          <p:cNvSpPr txBox="1">
            <a:spLocks noGrp="1"/>
          </p:cNvSpPr>
          <p:nvPr>
            <p:ph type="body" idx="1"/>
          </p:nvPr>
        </p:nvSpPr>
        <p:spPr>
          <a:xfrm>
            <a:off x="1494225" y="1676114"/>
            <a:ext cx="13980300" cy="687300"/>
          </a:xfrm>
          <a:prstGeom prst="rect">
            <a:avLst/>
          </a:prstGeom>
          <a:noFill/>
          <a:ln>
            <a:noFill/>
          </a:ln>
        </p:spPr>
        <p:txBody>
          <a:bodyPr spcFirstLastPara="1" wrap="square" lIns="91425" tIns="0" rIns="91425" bIns="0" anchor="t" anchorCtr="0">
            <a:normAutofit/>
          </a:bodyPr>
          <a:lstStyle/>
          <a:p>
            <a:pPr marL="0" lvl="0" indent="0" algn="ctr" rtl="0">
              <a:lnSpc>
                <a:spcPct val="142857"/>
              </a:lnSpc>
              <a:spcBef>
                <a:spcPts val="1000"/>
              </a:spcBef>
              <a:spcAft>
                <a:spcPts val="0"/>
              </a:spcAft>
              <a:buClr>
                <a:srgbClr val="3F3F3F"/>
              </a:buClr>
              <a:buSzPts val="2200"/>
            </a:pPr>
            <a:r>
              <a:rPr lang="en-US" dirty="0"/>
              <a:t>These are four key process activities, which are common to all software processes and the </a:t>
            </a:r>
            <a:r>
              <a:rPr lang="en-IN" dirty="0"/>
              <a:t> activities are:</a:t>
            </a:r>
          </a:p>
        </p:txBody>
      </p:sp>
      <p:grpSp>
        <p:nvGrpSpPr>
          <p:cNvPr id="461" name="Google Shape;461;g11e1926e040_0_8"/>
          <p:cNvGrpSpPr/>
          <p:nvPr/>
        </p:nvGrpSpPr>
        <p:grpSpPr>
          <a:xfrm>
            <a:off x="2711050" y="3364745"/>
            <a:ext cx="10833900" cy="2414509"/>
            <a:chOff x="1751" y="1019"/>
            <a:chExt cx="10833900" cy="2414509"/>
          </a:xfrm>
        </p:grpSpPr>
        <p:sp>
          <p:nvSpPr>
            <p:cNvPr id="462" name="Google Shape;462;g11e1926e040_0_8"/>
            <p:cNvSpPr/>
            <p:nvPr/>
          </p:nvSpPr>
          <p:spPr>
            <a:xfrm>
              <a:off x="1751" y="1019"/>
              <a:ext cx="10833900" cy="1072500"/>
            </a:xfrm>
            <a:prstGeom prst="roundRect">
              <a:avLst>
                <a:gd name="adj" fmla="val 10000"/>
              </a:avLst>
            </a:prstGeom>
            <a:solidFill>
              <a:schemeClr val="accent3">
                <a:alpha val="80000"/>
              </a:scheme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463" name="Google Shape;463;g11e1926e040_0_8"/>
            <p:cNvSpPr txBox="1"/>
            <p:nvPr/>
          </p:nvSpPr>
          <p:spPr>
            <a:xfrm>
              <a:off x="33168" y="32436"/>
              <a:ext cx="10770900" cy="1009800"/>
            </a:xfrm>
            <a:prstGeom prst="rect">
              <a:avLst/>
            </a:prstGeom>
            <a:solidFill>
              <a:srgbClr val="45818E"/>
            </a:solidFill>
            <a:ln>
              <a:noFill/>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rgbClr val="000000"/>
                </a:buClr>
                <a:buSzPts val="4800"/>
                <a:buFont typeface="Arial"/>
                <a:buNone/>
              </a:pPr>
              <a:r>
                <a:rPr lang="en-US" sz="2200" b="1" i="0" u="none" strike="noStrike" cap="none" dirty="0">
                  <a:solidFill>
                    <a:schemeClr val="lt1"/>
                  </a:solidFill>
                  <a:latin typeface="Open Sans"/>
                  <a:ea typeface="Open Sans"/>
                  <a:cs typeface="Open Sans"/>
                  <a:sym typeface="Open Sans"/>
                </a:rPr>
                <a:t>Software</a:t>
              </a:r>
              <a:endParaRPr sz="2200" b="1" i="0" u="none" strike="noStrike" cap="none" dirty="0">
                <a:solidFill>
                  <a:schemeClr val="lt1"/>
                </a:solidFill>
                <a:latin typeface="Open Sans"/>
                <a:ea typeface="Open Sans"/>
                <a:cs typeface="Open Sans"/>
                <a:sym typeface="Open Sans"/>
              </a:endParaRPr>
            </a:p>
          </p:txBody>
        </p:sp>
        <p:sp>
          <p:nvSpPr>
            <p:cNvPr id="464" name="Google Shape;464;g11e1926e040_0_8"/>
            <p:cNvSpPr/>
            <p:nvPr/>
          </p:nvSpPr>
          <p:spPr>
            <a:xfrm>
              <a:off x="1751" y="1343028"/>
              <a:ext cx="2547900" cy="1072500"/>
            </a:xfrm>
            <a:prstGeom prst="roundRect">
              <a:avLst>
                <a:gd name="adj" fmla="val 10000"/>
              </a:avLst>
            </a:prstGeom>
            <a:solidFill>
              <a:schemeClr val="accent3">
                <a:alpha val="68627"/>
              </a:scheme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465" name="Google Shape;465;g11e1926e040_0_8"/>
            <p:cNvSpPr txBox="1"/>
            <p:nvPr/>
          </p:nvSpPr>
          <p:spPr>
            <a:xfrm>
              <a:off x="33168" y="1374445"/>
              <a:ext cx="2485200" cy="1009800"/>
            </a:xfrm>
            <a:prstGeom prst="rect">
              <a:avLst/>
            </a:prstGeom>
            <a:solidFill>
              <a:srgbClr val="76A5AF"/>
            </a:solidFill>
            <a:ln>
              <a:noFill/>
            </a:ln>
          </p:spPr>
          <p:txBody>
            <a:bodyPr spcFirstLastPara="1" wrap="square" lIns="114300" tIns="114300" rIns="114300" bIns="114300"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2200" b="0" i="0" u="none" strike="noStrike" cap="none">
                  <a:solidFill>
                    <a:schemeClr val="lt1"/>
                  </a:solidFill>
                  <a:latin typeface="Open Sans"/>
                  <a:ea typeface="Open Sans"/>
                  <a:cs typeface="Open Sans"/>
                  <a:sym typeface="Open Sans"/>
                </a:rPr>
                <a:t>Specification</a:t>
              </a:r>
              <a:endParaRPr sz="2200" b="0" i="0" u="none" strike="noStrike" cap="none">
                <a:solidFill>
                  <a:schemeClr val="lt1"/>
                </a:solidFill>
                <a:latin typeface="Open Sans"/>
                <a:ea typeface="Open Sans"/>
                <a:cs typeface="Open Sans"/>
                <a:sym typeface="Open Sans"/>
              </a:endParaRPr>
            </a:p>
          </p:txBody>
        </p:sp>
        <p:sp>
          <p:nvSpPr>
            <p:cNvPr id="466" name="Google Shape;466;g11e1926e040_0_8"/>
            <p:cNvSpPr/>
            <p:nvPr/>
          </p:nvSpPr>
          <p:spPr>
            <a:xfrm>
              <a:off x="2763715" y="1343028"/>
              <a:ext cx="2547900" cy="1072500"/>
            </a:xfrm>
            <a:prstGeom prst="roundRect">
              <a:avLst>
                <a:gd name="adj" fmla="val 10000"/>
              </a:avLst>
            </a:prstGeom>
            <a:solidFill>
              <a:schemeClr val="accent3">
                <a:alpha val="68627"/>
              </a:scheme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467" name="Google Shape;467;g11e1926e040_0_8"/>
            <p:cNvSpPr txBox="1"/>
            <p:nvPr/>
          </p:nvSpPr>
          <p:spPr>
            <a:xfrm>
              <a:off x="2795132" y="1374445"/>
              <a:ext cx="2485200" cy="1009800"/>
            </a:xfrm>
            <a:prstGeom prst="rect">
              <a:avLst/>
            </a:prstGeom>
            <a:solidFill>
              <a:srgbClr val="76A5AF"/>
            </a:solidFill>
            <a:ln>
              <a:noFill/>
            </a:ln>
          </p:spPr>
          <p:txBody>
            <a:bodyPr spcFirstLastPara="1" wrap="square" lIns="114300" tIns="114300" rIns="114300" bIns="114300"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2200" b="0" i="0" u="none" strike="noStrike" cap="none">
                  <a:solidFill>
                    <a:schemeClr val="lt1"/>
                  </a:solidFill>
                  <a:latin typeface="Open Sans"/>
                  <a:ea typeface="Open Sans"/>
                  <a:cs typeface="Open Sans"/>
                  <a:sym typeface="Open Sans"/>
                </a:rPr>
                <a:t>Development</a:t>
              </a:r>
              <a:endParaRPr sz="2200" b="0" i="0" u="none" strike="noStrike" cap="none">
                <a:solidFill>
                  <a:schemeClr val="lt1"/>
                </a:solidFill>
                <a:latin typeface="Open Sans"/>
                <a:ea typeface="Open Sans"/>
                <a:cs typeface="Open Sans"/>
                <a:sym typeface="Open Sans"/>
              </a:endParaRPr>
            </a:p>
          </p:txBody>
        </p:sp>
        <p:sp>
          <p:nvSpPr>
            <p:cNvPr id="468" name="Google Shape;468;g11e1926e040_0_8"/>
            <p:cNvSpPr/>
            <p:nvPr/>
          </p:nvSpPr>
          <p:spPr>
            <a:xfrm>
              <a:off x="5525679" y="1343028"/>
              <a:ext cx="2547900" cy="1072500"/>
            </a:xfrm>
            <a:prstGeom prst="roundRect">
              <a:avLst>
                <a:gd name="adj" fmla="val 10000"/>
              </a:avLst>
            </a:prstGeom>
            <a:solidFill>
              <a:schemeClr val="accent3">
                <a:alpha val="68627"/>
              </a:scheme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469" name="Google Shape;469;g11e1926e040_0_8"/>
            <p:cNvSpPr txBox="1"/>
            <p:nvPr/>
          </p:nvSpPr>
          <p:spPr>
            <a:xfrm>
              <a:off x="5557096" y="1374445"/>
              <a:ext cx="2485200" cy="1009800"/>
            </a:xfrm>
            <a:prstGeom prst="rect">
              <a:avLst/>
            </a:prstGeom>
            <a:solidFill>
              <a:srgbClr val="76A5AF"/>
            </a:solidFill>
            <a:ln>
              <a:noFill/>
            </a:ln>
          </p:spPr>
          <p:txBody>
            <a:bodyPr spcFirstLastPara="1" wrap="square" lIns="114300" tIns="114300" rIns="114300" bIns="114300"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2200" b="0" i="0" u="none" strike="noStrike" cap="none">
                  <a:solidFill>
                    <a:schemeClr val="lt1"/>
                  </a:solidFill>
                  <a:latin typeface="Open Sans"/>
                  <a:ea typeface="Open Sans"/>
                  <a:cs typeface="Open Sans"/>
                  <a:sym typeface="Open Sans"/>
                </a:rPr>
                <a:t>Validation</a:t>
              </a:r>
              <a:endParaRPr sz="2200" b="0" i="0" u="none" strike="noStrike" cap="none">
                <a:solidFill>
                  <a:schemeClr val="lt1"/>
                </a:solidFill>
                <a:latin typeface="Open Sans"/>
                <a:ea typeface="Open Sans"/>
                <a:cs typeface="Open Sans"/>
                <a:sym typeface="Open Sans"/>
              </a:endParaRPr>
            </a:p>
          </p:txBody>
        </p:sp>
        <p:sp>
          <p:nvSpPr>
            <p:cNvPr id="470" name="Google Shape;470;g11e1926e040_0_8"/>
            <p:cNvSpPr/>
            <p:nvPr/>
          </p:nvSpPr>
          <p:spPr>
            <a:xfrm>
              <a:off x="8287644" y="1343028"/>
              <a:ext cx="2547900" cy="1072500"/>
            </a:xfrm>
            <a:prstGeom prst="roundRect">
              <a:avLst>
                <a:gd name="adj" fmla="val 10000"/>
              </a:avLst>
            </a:prstGeom>
            <a:solidFill>
              <a:schemeClr val="accent3">
                <a:alpha val="68627"/>
              </a:scheme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471" name="Google Shape;471;g11e1926e040_0_8"/>
            <p:cNvSpPr txBox="1"/>
            <p:nvPr/>
          </p:nvSpPr>
          <p:spPr>
            <a:xfrm>
              <a:off x="8319061" y="1374445"/>
              <a:ext cx="2485200" cy="1009800"/>
            </a:xfrm>
            <a:prstGeom prst="rect">
              <a:avLst/>
            </a:prstGeom>
            <a:solidFill>
              <a:srgbClr val="76A5AF"/>
            </a:solidFill>
            <a:ln>
              <a:noFill/>
            </a:ln>
          </p:spPr>
          <p:txBody>
            <a:bodyPr spcFirstLastPara="1" wrap="square" lIns="114300" tIns="114300" rIns="114300" bIns="114300"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2200" b="0" i="0" u="none" strike="noStrike" cap="none">
                  <a:solidFill>
                    <a:schemeClr val="lt1"/>
                  </a:solidFill>
                  <a:latin typeface="Open Sans"/>
                  <a:ea typeface="Open Sans"/>
                  <a:cs typeface="Open Sans"/>
                  <a:sym typeface="Open Sans"/>
                </a:rPr>
                <a:t>Evolution</a:t>
              </a:r>
              <a:endParaRPr sz="2200" b="0" i="0" u="none" strike="noStrike" cap="none">
                <a:solidFill>
                  <a:schemeClr val="lt1"/>
                </a:solidFill>
                <a:latin typeface="Open Sans"/>
                <a:ea typeface="Open Sans"/>
                <a:cs typeface="Open Sans"/>
                <a:sym typeface="Open Sans"/>
              </a:endParaRPr>
            </a:p>
          </p:txBody>
        </p:sp>
      </p:grpSp>
      <p:sp>
        <p:nvSpPr>
          <p:cNvPr id="472" name="Google Shape;472;g11e1926e040_0_8"/>
          <p:cNvSpPr/>
          <p:nvPr/>
        </p:nvSpPr>
        <p:spPr>
          <a:xfrm>
            <a:off x="5718215" y="915545"/>
            <a:ext cx="5093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g11e1926e040_0_2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Software Development Model</a:t>
            </a:r>
            <a:endParaRPr/>
          </a:p>
        </p:txBody>
      </p:sp>
      <p:sp>
        <p:nvSpPr>
          <p:cNvPr id="478" name="Google Shape;478;g11e1926e040_0_25"/>
          <p:cNvSpPr/>
          <p:nvPr/>
        </p:nvSpPr>
        <p:spPr>
          <a:xfrm>
            <a:off x="3617475" y="1954412"/>
            <a:ext cx="9467100" cy="1009200"/>
          </a:xfrm>
          <a:prstGeom prst="roundRect">
            <a:avLst>
              <a:gd name="adj" fmla="val 16667"/>
            </a:avLst>
          </a:prstGeom>
          <a:solidFill>
            <a:srgbClr val="F9DEC9"/>
          </a:solidFill>
          <a:ln w="9525" cap="flat" cmpd="sng">
            <a:solidFill>
              <a:srgbClr val="E6B8A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100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The software development process is based on the SDLC model.</a:t>
            </a:r>
            <a:endParaRPr sz="2200" b="0" i="0" u="none" strike="noStrike" cap="none" dirty="0">
              <a:solidFill>
                <a:srgbClr val="3F3F3F"/>
              </a:solidFill>
              <a:latin typeface="Open Sans"/>
              <a:ea typeface="Open Sans"/>
              <a:cs typeface="Open Sans"/>
              <a:sym typeface="Open Sans"/>
            </a:endParaRPr>
          </a:p>
        </p:txBody>
      </p:sp>
      <p:sp>
        <p:nvSpPr>
          <p:cNvPr id="479" name="Google Shape;479;g11e1926e040_0_25"/>
          <p:cNvSpPr/>
          <p:nvPr/>
        </p:nvSpPr>
        <p:spPr>
          <a:xfrm>
            <a:off x="3617475" y="3297762"/>
            <a:ext cx="9467100" cy="1009200"/>
          </a:xfrm>
          <a:prstGeom prst="roundRect">
            <a:avLst>
              <a:gd name="adj" fmla="val 16667"/>
            </a:avLst>
          </a:prstGeom>
          <a:solidFill>
            <a:srgbClr val="F9DEC9"/>
          </a:solidFill>
          <a:ln w="9525" cap="flat" cmpd="sng">
            <a:solidFill>
              <a:srgbClr val="E6B8A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100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SDLC is a pictorial and diagrammatic representation of the software life cycle.</a:t>
            </a:r>
            <a:endParaRPr sz="2200" b="0" i="0" u="none" strike="noStrike" cap="none" dirty="0">
              <a:solidFill>
                <a:srgbClr val="3F3F3F"/>
              </a:solidFill>
              <a:latin typeface="Open Sans"/>
              <a:ea typeface="Open Sans"/>
              <a:cs typeface="Open Sans"/>
              <a:sym typeface="Open Sans"/>
            </a:endParaRPr>
          </a:p>
        </p:txBody>
      </p:sp>
      <p:sp>
        <p:nvSpPr>
          <p:cNvPr id="480" name="Google Shape;480;g11e1926e040_0_25"/>
          <p:cNvSpPr/>
          <p:nvPr/>
        </p:nvSpPr>
        <p:spPr>
          <a:xfrm>
            <a:off x="3617475" y="4572000"/>
            <a:ext cx="9467100" cy="1009200"/>
          </a:xfrm>
          <a:prstGeom prst="roundRect">
            <a:avLst>
              <a:gd name="adj" fmla="val 16667"/>
            </a:avLst>
          </a:prstGeom>
          <a:solidFill>
            <a:srgbClr val="F9DEC9"/>
          </a:solidFill>
          <a:ln w="9525" cap="flat" cmpd="sng">
            <a:solidFill>
              <a:srgbClr val="E6B8A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100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The models specify the various stages of the process  in which they are carried out. </a:t>
            </a:r>
            <a:endParaRPr sz="2200" b="0" i="0" u="none" strike="noStrike" cap="none" dirty="0">
              <a:solidFill>
                <a:srgbClr val="3F3F3F"/>
              </a:solidFill>
              <a:latin typeface="Open Sans"/>
              <a:ea typeface="Open Sans"/>
              <a:cs typeface="Open Sans"/>
              <a:sym typeface="Open Sans"/>
            </a:endParaRPr>
          </a:p>
        </p:txBody>
      </p:sp>
      <p:sp>
        <p:nvSpPr>
          <p:cNvPr id="481" name="Google Shape;481;g11e1926e040_0_25"/>
          <p:cNvSpPr/>
          <p:nvPr/>
        </p:nvSpPr>
        <p:spPr>
          <a:xfrm>
            <a:off x="3617475" y="5846236"/>
            <a:ext cx="9467100" cy="1294025"/>
          </a:xfrm>
          <a:prstGeom prst="roundRect">
            <a:avLst>
              <a:gd name="adj" fmla="val 16667"/>
            </a:avLst>
          </a:prstGeom>
          <a:solidFill>
            <a:srgbClr val="F9DEC9"/>
          </a:solidFill>
          <a:ln w="9525" cap="flat" cmpd="sng">
            <a:solidFill>
              <a:srgbClr val="E6B8AF"/>
            </a:solidFill>
            <a:prstDash val="solid"/>
            <a:round/>
            <a:headEnd type="none" w="sm" len="sm"/>
            <a:tailEnd type="none" w="sm" len="sm"/>
          </a:ln>
        </p:spPr>
        <p:txBody>
          <a:bodyPr spcFirstLastPara="1" wrap="square" lIns="91425" tIns="91425" rIns="91425" bIns="91425" anchor="ctr" anchorCtr="0">
            <a:noAutofit/>
          </a:bodyPr>
          <a:lstStyle/>
          <a:p>
            <a:pPr algn="ctr">
              <a:lnSpc>
                <a:spcPct val="142857"/>
              </a:lnSpc>
              <a:spcBef>
                <a:spcPts val="1000"/>
              </a:spcBef>
              <a:buSzPts val="2200"/>
            </a:pPr>
            <a:r>
              <a:rPr lang="en-US" sz="2200" b="0" i="0" u="none" strike="noStrike" cap="none" dirty="0">
                <a:solidFill>
                  <a:srgbClr val="3F3F3F"/>
                </a:solidFill>
                <a:latin typeface="Open Sans"/>
                <a:ea typeface="Open Sans"/>
                <a:cs typeface="Open Sans"/>
                <a:sym typeface="Open Sans"/>
              </a:rPr>
              <a:t>There are multiple SDLC models. They are divided into main groups, each with its features and weaknesses.</a:t>
            </a:r>
          </a:p>
        </p:txBody>
      </p:sp>
      <p:sp>
        <p:nvSpPr>
          <p:cNvPr id="483" name="Google Shape;483;g11e1926e040_0_25"/>
          <p:cNvSpPr/>
          <p:nvPr/>
        </p:nvSpPr>
        <p:spPr>
          <a:xfrm>
            <a:off x="4838700" y="816352"/>
            <a:ext cx="658225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11e1926e040_0_31"/>
          <p:cNvSpPr/>
          <p:nvPr/>
        </p:nvSpPr>
        <p:spPr>
          <a:xfrm>
            <a:off x="4752300" y="4558875"/>
            <a:ext cx="3594900" cy="625200"/>
          </a:xfrm>
          <a:prstGeom prst="roundRect">
            <a:avLst>
              <a:gd name="adj" fmla="val 16667"/>
            </a:avLst>
          </a:prstGeom>
          <a:solidFill>
            <a:schemeClr val="lt1">
              <a:alpha val="88627"/>
            </a:schemeClr>
          </a:solidFill>
          <a:ln w="25400" cap="flat" cmpd="sng">
            <a:solidFill>
              <a:schemeClr val="lt1">
                <a:alpha val="82745"/>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489" name="Google Shape;489;g11e1926e040_0_3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Software Development Model</a:t>
            </a:r>
            <a:endParaRPr/>
          </a:p>
        </p:txBody>
      </p:sp>
      <p:sp>
        <p:nvSpPr>
          <p:cNvPr id="490" name="Google Shape;490;g11e1926e040_0_31"/>
          <p:cNvSpPr txBox="1">
            <a:spLocks noGrp="1"/>
          </p:cNvSpPr>
          <p:nvPr>
            <p:ph type="body" idx="1"/>
          </p:nvPr>
        </p:nvSpPr>
        <p:spPr>
          <a:xfrm>
            <a:off x="1357050" y="1185789"/>
            <a:ext cx="13980300" cy="687300"/>
          </a:xfrm>
          <a:prstGeom prst="rect">
            <a:avLst/>
          </a:prstGeom>
          <a:noFill/>
          <a:ln>
            <a:noFill/>
          </a:ln>
        </p:spPr>
        <p:txBody>
          <a:bodyPr spcFirstLastPara="1" wrap="square" lIns="91425" tIns="0" rIns="91425" bIns="0" anchor="t" anchorCtr="0">
            <a:normAutofit/>
          </a:bodyPr>
          <a:lstStyle/>
          <a:p>
            <a:pPr marL="0" lvl="0" indent="0" algn="ctr" rtl="0">
              <a:lnSpc>
                <a:spcPct val="142857"/>
              </a:lnSpc>
              <a:spcBef>
                <a:spcPts val="1000"/>
              </a:spcBef>
              <a:spcAft>
                <a:spcPts val="0"/>
              </a:spcAft>
              <a:buSzPts val="2800"/>
              <a:buNone/>
            </a:pPr>
            <a:r>
              <a:rPr lang="en-US" dirty="0"/>
              <a:t>The most used, popular and important SDLC models are given below:</a:t>
            </a:r>
            <a:endParaRPr dirty="0"/>
          </a:p>
        </p:txBody>
      </p:sp>
      <p:pic>
        <p:nvPicPr>
          <p:cNvPr id="491" name="Google Shape;491;g11e1926e040_0_31"/>
          <p:cNvPicPr preferRelativeResize="0"/>
          <p:nvPr/>
        </p:nvPicPr>
        <p:blipFill rotWithShape="1">
          <a:blip r:embed="rId3">
            <a:alphaModFix/>
          </a:blip>
          <a:srcRect/>
          <a:stretch/>
        </p:blipFill>
        <p:spPr>
          <a:xfrm>
            <a:off x="4785263" y="2141700"/>
            <a:ext cx="6685376" cy="6696375"/>
          </a:xfrm>
          <a:prstGeom prst="rect">
            <a:avLst/>
          </a:prstGeom>
          <a:noFill/>
          <a:ln>
            <a:noFill/>
          </a:ln>
        </p:spPr>
      </p:pic>
      <p:sp>
        <p:nvSpPr>
          <p:cNvPr id="492" name="Google Shape;492;g11e1926e040_0_31"/>
          <p:cNvSpPr/>
          <p:nvPr/>
        </p:nvSpPr>
        <p:spPr>
          <a:xfrm>
            <a:off x="4838700" y="816352"/>
            <a:ext cx="658225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11e1926e040_0_53"/>
          <p:cNvSpPr/>
          <p:nvPr/>
        </p:nvSpPr>
        <p:spPr>
          <a:xfrm>
            <a:off x="1523875" y="1379463"/>
            <a:ext cx="13635600" cy="3318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g11e1926e040_0_5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Waterfall Model</a:t>
            </a:r>
            <a:endParaRPr/>
          </a:p>
        </p:txBody>
      </p:sp>
      <p:sp>
        <p:nvSpPr>
          <p:cNvPr id="499" name="Google Shape;499;g11e1926e040_0_53"/>
          <p:cNvSpPr txBox="1">
            <a:spLocks noGrp="1"/>
          </p:cNvSpPr>
          <p:nvPr>
            <p:ph type="body" idx="1"/>
          </p:nvPr>
        </p:nvSpPr>
        <p:spPr>
          <a:xfrm>
            <a:off x="1712575" y="1531862"/>
            <a:ext cx="13258200" cy="3040138"/>
          </a:xfrm>
          <a:prstGeom prst="rect">
            <a:avLst/>
          </a:prstGeom>
          <a:noFill/>
          <a:ln>
            <a:noFill/>
          </a:ln>
        </p:spPr>
        <p:txBody>
          <a:bodyPr spcFirstLastPara="1" wrap="square" lIns="91425" tIns="0" rIns="91425" bIns="0" anchor="t" anchorCtr="0">
            <a:normAutofit/>
          </a:bodyPr>
          <a:lstStyle/>
          <a:p>
            <a:pPr marL="342900" lvl="0" indent="-342900" rtl="0">
              <a:lnSpc>
                <a:spcPct val="142857"/>
              </a:lnSpc>
              <a:spcBef>
                <a:spcPts val="1000"/>
              </a:spcBef>
              <a:spcAft>
                <a:spcPts val="0"/>
              </a:spcAft>
              <a:buClr>
                <a:srgbClr val="3F3F3F"/>
              </a:buClr>
              <a:buSzPct val="108107"/>
              <a:buFont typeface="Open Sans"/>
              <a:buChar char="•"/>
            </a:pPr>
            <a:r>
              <a:rPr lang="en-US" dirty="0"/>
              <a:t>The waterfall is a cascade SDLC model that includes gradual executions of phases.</a:t>
            </a:r>
            <a:endParaRPr dirty="0"/>
          </a:p>
          <a:p>
            <a:pPr marL="342900" lvl="0" indent="-342900" rtl="0">
              <a:lnSpc>
                <a:spcPct val="142857"/>
              </a:lnSpc>
              <a:spcBef>
                <a:spcPts val="1000"/>
              </a:spcBef>
              <a:spcAft>
                <a:spcPts val="0"/>
              </a:spcAft>
              <a:buClr>
                <a:srgbClr val="3F3F3F"/>
              </a:buClr>
              <a:buSzPct val="108107"/>
              <a:buFont typeface="Open Sans"/>
              <a:buChar char="•"/>
            </a:pPr>
            <a:r>
              <a:rPr lang="en-US" dirty="0"/>
              <a:t>The waterfall model is a breakdown of project activities into linear sequential phases.</a:t>
            </a:r>
            <a:endParaRPr dirty="0"/>
          </a:p>
          <a:p>
            <a:pPr marL="342900" lvl="0" indent="-342900" rtl="0">
              <a:lnSpc>
                <a:spcPct val="142857"/>
              </a:lnSpc>
              <a:spcBef>
                <a:spcPts val="1000"/>
              </a:spcBef>
              <a:spcAft>
                <a:spcPts val="0"/>
              </a:spcAft>
              <a:buClr>
                <a:srgbClr val="3F3F3F"/>
              </a:buClr>
              <a:buSzPct val="108107"/>
              <a:buFont typeface="Open Sans"/>
              <a:buChar char="•"/>
            </a:pPr>
            <a:r>
              <a:rPr lang="en-US" dirty="0"/>
              <a:t>Each phase depends on the deliverables of the previous phase. The approach is typical for certain areas of engineering design.</a:t>
            </a:r>
            <a:endParaRPr dirty="0"/>
          </a:p>
          <a:p>
            <a:pPr marL="342900" lvl="0" indent="-342900" rtl="0">
              <a:lnSpc>
                <a:spcPct val="142857"/>
              </a:lnSpc>
              <a:spcBef>
                <a:spcPts val="1000"/>
              </a:spcBef>
              <a:spcAft>
                <a:spcPts val="0"/>
              </a:spcAft>
              <a:buClr>
                <a:srgbClr val="3F3F3F"/>
              </a:buClr>
              <a:buSzPct val="108107"/>
              <a:buFont typeface="Open Sans"/>
              <a:buChar char="•"/>
            </a:pPr>
            <a:r>
              <a:rPr lang="en-US" dirty="0"/>
              <a:t>This process is documented and predefined with features expected to every phase.</a:t>
            </a:r>
            <a:endParaRPr dirty="0"/>
          </a:p>
        </p:txBody>
      </p:sp>
      <p:pic>
        <p:nvPicPr>
          <p:cNvPr id="500" name="Google Shape;500;g11e1926e040_0_53"/>
          <p:cNvPicPr preferRelativeResize="0"/>
          <p:nvPr/>
        </p:nvPicPr>
        <p:blipFill rotWithShape="1">
          <a:blip r:embed="rId3">
            <a:alphaModFix/>
          </a:blip>
          <a:srcRect/>
          <a:stretch/>
        </p:blipFill>
        <p:spPr>
          <a:xfrm>
            <a:off x="8969125" y="5160650"/>
            <a:ext cx="2693300" cy="2693300"/>
          </a:xfrm>
          <a:prstGeom prst="rect">
            <a:avLst/>
          </a:prstGeom>
          <a:noFill/>
          <a:ln>
            <a:noFill/>
          </a:ln>
        </p:spPr>
      </p:pic>
      <p:pic>
        <p:nvPicPr>
          <p:cNvPr id="501" name="Google Shape;501;g11e1926e040_0_53"/>
          <p:cNvPicPr preferRelativeResize="0"/>
          <p:nvPr/>
        </p:nvPicPr>
        <p:blipFill rotWithShape="1">
          <a:blip r:embed="rId4">
            <a:alphaModFix/>
          </a:blip>
          <a:srcRect/>
          <a:stretch/>
        </p:blipFill>
        <p:spPr>
          <a:xfrm>
            <a:off x="3107800" y="5160650"/>
            <a:ext cx="2693300" cy="2693300"/>
          </a:xfrm>
          <a:prstGeom prst="rect">
            <a:avLst/>
          </a:prstGeom>
          <a:noFill/>
          <a:ln>
            <a:noFill/>
          </a:ln>
        </p:spPr>
      </p:pic>
      <p:sp>
        <p:nvSpPr>
          <p:cNvPr id="502" name="Google Shape;502;g11e1926e040_0_53"/>
          <p:cNvSpPr/>
          <p:nvPr/>
        </p:nvSpPr>
        <p:spPr>
          <a:xfrm>
            <a:off x="6350000" y="816352"/>
            <a:ext cx="355409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11e1926e040_0_5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latin typeface="Open Sans"/>
                <a:ea typeface="Open Sans"/>
                <a:cs typeface="Open Sans"/>
                <a:sym typeface="Open Sans"/>
              </a:rPr>
              <a:t>Waterfall</a:t>
            </a:r>
            <a:r>
              <a:rPr lang="en-US" sz="2200">
                <a:latin typeface="Open Sans"/>
                <a:ea typeface="Open Sans"/>
                <a:cs typeface="Open Sans"/>
                <a:sym typeface="Open Sans"/>
              </a:rPr>
              <a:t> </a:t>
            </a:r>
            <a:r>
              <a:rPr lang="en-US">
                <a:latin typeface="Open Sans"/>
                <a:ea typeface="Open Sans"/>
                <a:cs typeface="Open Sans"/>
                <a:sym typeface="Open Sans"/>
              </a:rPr>
              <a:t>Model</a:t>
            </a:r>
            <a:endParaRPr sz="2200">
              <a:latin typeface="Open Sans"/>
              <a:ea typeface="Open Sans"/>
              <a:cs typeface="Open Sans"/>
              <a:sym typeface="Open Sans"/>
            </a:endParaRPr>
          </a:p>
        </p:txBody>
      </p:sp>
      <p:sp>
        <p:nvSpPr>
          <p:cNvPr id="508" name="Google Shape;508;g11e1926e040_0_59"/>
          <p:cNvSpPr/>
          <p:nvPr/>
        </p:nvSpPr>
        <p:spPr>
          <a:xfrm>
            <a:off x="6350000" y="816352"/>
            <a:ext cx="355409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cxnSp>
        <p:nvCxnSpPr>
          <p:cNvPr id="509" name="Google Shape;509;g11e1926e040_0_59"/>
          <p:cNvCxnSpPr>
            <a:cxnSpLocks/>
          </p:cNvCxnSpPr>
          <p:nvPr/>
        </p:nvCxnSpPr>
        <p:spPr>
          <a:xfrm>
            <a:off x="9484732" y="6346932"/>
            <a:ext cx="0" cy="1082400"/>
          </a:xfrm>
          <a:prstGeom prst="straightConnector1">
            <a:avLst/>
          </a:prstGeom>
          <a:noFill/>
          <a:ln w="38100" cap="flat" cmpd="sng">
            <a:solidFill>
              <a:srgbClr val="E9AFA3"/>
            </a:solidFill>
            <a:prstDash val="solid"/>
            <a:round/>
            <a:headEnd type="none" w="sm" len="sm"/>
            <a:tailEnd type="none" w="sm" len="sm"/>
          </a:ln>
        </p:spPr>
      </p:cxnSp>
      <p:cxnSp>
        <p:nvCxnSpPr>
          <p:cNvPr id="510" name="Google Shape;510;g11e1926e040_0_59"/>
          <p:cNvCxnSpPr>
            <a:cxnSpLocks/>
          </p:cNvCxnSpPr>
          <p:nvPr/>
        </p:nvCxnSpPr>
        <p:spPr>
          <a:xfrm>
            <a:off x="8151345" y="5759955"/>
            <a:ext cx="0" cy="1639500"/>
          </a:xfrm>
          <a:prstGeom prst="straightConnector1">
            <a:avLst/>
          </a:prstGeom>
          <a:noFill/>
          <a:ln w="38100" cap="flat" cmpd="sng">
            <a:solidFill>
              <a:srgbClr val="E9AFA3"/>
            </a:solidFill>
            <a:prstDash val="solid"/>
            <a:round/>
            <a:headEnd type="none" w="sm" len="sm"/>
            <a:tailEnd type="none" w="sm" len="sm"/>
          </a:ln>
        </p:spPr>
      </p:cxnSp>
      <p:cxnSp>
        <p:nvCxnSpPr>
          <p:cNvPr id="511" name="Google Shape;511;g11e1926e040_0_59"/>
          <p:cNvCxnSpPr>
            <a:cxnSpLocks/>
          </p:cNvCxnSpPr>
          <p:nvPr/>
        </p:nvCxnSpPr>
        <p:spPr>
          <a:xfrm>
            <a:off x="7007057" y="4916436"/>
            <a:ext cx="0" cy="2483100"/>
          </a:xfrm>
          <a:prstGeom prst="straightConnector1">
            <a:avLst/>
          </a:prstGeom>
          <a:noFill/>
          <a:ln w="38100" cap="flat" cmpd="sng">
            <a:solidFill>
              <a:srgbClr val="E9AFA3"/>
            </a:solidFill>
            <a:prstDash val="solid"/>
            <a:round/>
            <a:headEnd type="none" w="sm" len="sm"/>
            <a:tailEnd type="none" w="sm" len="sm"/>
          </a:ln>
        </p:spPr>
      </p:cxnSp>
      <p:cxnSp>
        <p:nvCxnSpPr>
          <p:cNvPr id="512" name="Google Shape;512;g11e1926e040_0_59"/>
          <p:cNvCxnSpPr>
            <a:cxnSpLocks/>
          </p:cNvCxnSpPr>
          <p:nvPr/>
        </p:nvCxnSpPr>
        <p:spPr>
          <a:xfrm>
            <a:off x="5555432" y="4009907"/>
            <a:ext cx="0" cy="3419700"/>
          </a:xfrm>
          <a:prstGeom prst="straightConnector1">
            <a:avLst/>
          </a:prstGeom>
          <a:noFill/>
          <a:ln w="38100" cap="flat" cmpd="sng">
            <a:solidFill>
              <a:srgbClr val="E9AFA3"/>
            </a:solidFill>
            <a:prstDash val="solid"/>
            <a:round/>
            <a:headEnd type="none" w="sm" len="sm"/>
            <a:tailEnd type="none" w="sm" len="sm"/>
          </a:ln>
        </p:spPr>
      </p:cxnSp>
      <p:sp>
        <p:nvSpPr>
          <p:cNvPr id="513" name="Google Shape;513;g11e1926e040_0_59"/>
          <p:cNvSpPr/>
          <p:nvPr/>
        </p:nvSpPr>
        <p:spPr>
          <a:xfrm>
            <a:off x="3625151" y="2384200"/>
            <a:ext cx="3147000" cy="689100"/>
          </a:xfrm>
          <a:prstGeom prst="homePlate">
            <a:avLst>
              <a:gd name="adj" fmla="val 50000"/>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Requirement Analysis</a:t>
            </a:r>
            <a:endParaRPr sz="2200" b="0" i="0" u="none" strike="noStrike" cap="none">
              <a:solidFill>
                <a:srgbClr val="000000"/>
              </a:solidFill>
              <a:latin typeface="Open Sans"/>
              <a:ea typeface="Open Sans"/>
              <a:cs typeface="Open Sans"/>
              <a:sym typeface="Open Sans"/>
            </a:endParaRPr>
          </a:p>
        </p:txBody>
      </p:sp>
      <p:sp>
        <p:nvSpPr>
          <p:cNvPr id="514" name="Google Shape;514;g11e1926e040_0_59"/>
          <p:cNvSpPr/>
          <p:nvPr/>
        </p:nvSpPr>
        <p:spPr>
          <a:xfrm>
            <a:off x="4831636" y="3262021"/>
            <a:ext cx="3524100" cy="747900"/>
          </a:xfrm>
          <a:prstGeom prst="chevron">
            <a:avLst>
              <a:gd name="adj" fmla="val 50000"/>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System Design</a:t>
            </a:r>
            <a:endParaRPr sz="2200" b="0" i="0" u="none" strike="noStrike" cap="none">
              <a:solidFill>
                <a:srgbClr val="000000"/>
              </a:solidFill>
              <a:latin typeface="Open Sans"/>
              <a:ea typeface="Open Sans"/>
              <a:cs typeface="Open Sans"/>
              <a:sym typeface="Open Sans"/>
            </a:endParaRPr>
          </a:p>
        </p:txBody>
      </p:sp>
      <p:sp>
        <p:nvSpPr>
          <p:cNvPr id="515" name="Google Shape;515;g11e1926e040_0_59"/>
          <p:cNvSpPr/>
          <p:nvPr/>
        </p:nvSpPr>
        <p:spPr>
          <a:xfrm>
            <a:off x="6115787" y="4198767"/>
            <a:ext cx="3524100" cy="747900"/>
          </a:xfrm>
          <a:prstGeom prst="chevron">
            <a:avLst>
              <a:gd name="adj" fmla="val 50000"/>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Implementation</a:t>
            </a:r>
            <a:endParaRPr sz="2200" b="0" i="0" u="none" strike="noStrike" cap="none">
              <a:solidFill>
                <a:srgbClr val="000000"/>
              </a:solidFill>
              <a:latin typeface="Open Sans"/>
              <a:ea typeface="Open Sans"/>
              <a:cs typeface="Open Sans"/>
              <a:sym typeface="Open Sans"/>
            </a:endParaRPr>
          </a:p>
        </p:txBody>
      </p:sp>
      <p:sp>
        <p:nvSpPr>
          <p:cNvPr id="516" name="Google Shape;516;g11e1926e040_0_59"/>
          <p:cNvSpPr/>
          <p:nvPr/>
        </p:nvSpPr>
        <p:spPr>
          <a:xfrm>
            <a:off x="7437555" y="5135512"/>
            <a:ext cx="3524100" cy="747900"/>
          </a:xfrm>
          <a:prstGeom prst="chevron">
            <a:avLst>
              <a:gd name="adj" fmla="val 50000"/>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Testing</a:t>
            </a:r>
            <a:endParaRPr sz="2200" b="0" i="0" u="none" strike="noStrike" cap="none">
              <a:solidFill>
                <a:srgbClr val="000000"/>
              </a:solidFill>
              <a:latin typeface="Open Sans"/>
              <a:ea typeface="Open Sans"/>
              <a:cs typeface="Open Sans"/>
              <a:sym typeface="Open Sans"/>
            </a:endParaRPr>
          </a:p>
        </p:txBody>
      </p:sp>
      <p:sp>
        <p:nvSpPr>
          <p:cNvPr id="517" name="Google Shape;517;g11e1926e040_0_59"/>
          <p:cNvSpPr/>
          <p:nvPr/>
        </p:nvSpPr>
        <p:spPr>
          <a:xfrm>
            <a:off x="8887208" y="6065872"/>
            <a:ext cx="3524100" cy="747900"/>
          </a:xfrm>
          <a:prstGeom prst="chevron">
            <a:avLst>
              <a:gd name="adj" fmla="val 50000"/>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Deployment</a:t>
            </a:r>
            <a:endParaRPr sz="2200" b="0" i="0" u="none" strike="noStrike" cap="none">
              <a:solidFill>
                <a:srgbClr val="000000"/>
              </a:solidFill>
              <a:latin typeface="Open Sans"/>
              <a:ea typeface="Open Sans"/>
              <a:cs typeface="Open Sans"/>
              <a:sym typeface="Open Sans"/>
            </a:endParaRPr>
          </a:p>
        </p:txBody>
      </p:sp>
      <p:sp>
        <p:nvSpPr>
          <p:cNvPr id="518" name="Google Shape;518;g11e1926e040_0_59"/>
          <p:cNvSpPr/>
          <p:nvPr/>
        </p:nvSpPr>
        <p:spPr>
          <a:xfrm>
            <a:off x="10328992" y="6995466"/>
            <a:ext cx="3524100" cy="747900"/>
          </a:xfrm>
          <a:prstGeom prst="chevron">
            <a:avLst>
              <a:gd name="adj" fmla="val 50000"/>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Maintenance</a:t>
            </a:r>
            <a:endParaRPr sz="2200" b="0" i="0" u="none" strike="noStrike" cap="none">
              <a:solidFill>
                <a:srgbClr val="000000"/>
              </a:solidFill>
              <a:latin typeface="Open Sans"/>
              <a:ea typeface="Open Sans"/>
              <a:cs typeface="Open Sans"/>
              <a:sym typeface="Open Sans"/>
            </a:endParaRPr>
          </a:p>
        </p:txBody>
      </p:sp>
      <p:cxnSp>
        <p:nvCxnSpPr>
          <p:cNvPr id="519" name="Google Shape;519;g11e1926e040_0_59"/>
          <p:cNvCxnSpPr>
            <a:cxnSpLocks/>
          </p:cNvCxnSpPr>
          <p:nvPr/>
        </p:nvCxnSpPr>
        <p:spPr>
          <a:xfrm>
            <a:off x="6721090" y="2728680"/>
            <a:ext cx="523800" cy="0"/>
          </a:xfrm>
          <a:prstGeom prst="straightConnector1">
            <a:avLst/>
          </a:prstGeom>
          <a:noFill/>
          <a:ln w="38100" cap="flat" cmpd="sng">
            <a:solidFill>
              <a:srgbClr val="E9AFA3"/>
            </a:solidFill>
            <a:prstDash val="solid"/>
            <a:round/>
            <a:headEnd type="none" w="sm" len="sm"/>
            <a:tailEnd type="none" w="sm" len="sm"/>
          </a:ln>
        </p:spPr>
      </p:cxnSp>
      <p:cxnSp>
        <p:nvCxnSpPr>
          <p:cNvPr id="520" name="Google Shape;520;g11e1926e040_0_59"/>
          <p:cNvCxnSpPr>
            <a:cxnSpLocks/>
          </p:cNvCxnSpPr>
          <p:nvPr/>
        </p:nvCxnSpPr>
        <p:spPr>
          <a:xfrm>
            <a:off x="7232172" y="2715867"/>
            <a:ext cx="0" cy="525000"/>
          </a:xfrm>
          <a:prstGeom prst="straightConnector1">
            <a:avLst/>
          </a:prstGeom>
          <a:noFill/>
          <a:ln w="38100" cap="flat" cmpd="sng">
            <a:solidFill>
              <a:srgbClr val="E9AFA3"/>
            </a:solidFill>
            <a:prstDash val="solid"/>
            <a:round/>
            <a:headEnd type="none" w="sm" len="sm"/>
            <a:tailEnd type="triangle" w="med" len="med"/>
          </a:ln>
        </p:spPr>
      </p:cxnSp>
      <p:cxnSp>
        <p:nvCxnSpPr>
          <p:cNvPr id="521" name="Google Shape;521;g11e1926e040_0_59"/>
          <p:cNvCxnSpPr>
            <a:cxnSpLocks/>
          </p:cNvCxnSpPr>
          <p:nvPr/>
        </p:nvCxnSpPr>
        <p:spPr>
          <a:xfrm>
            <a:off x="8317642" y="3635964"/>
            <a:ext cx="523800" cy="0"/>
          </a:xfrm>
          <a:prstGeom prst="straightConnector1">
            <a:avLst/>
          </a:prstGeom>
          <a:noFill/>
          <a:ln w="38100" cap="flat" cmpd="sng">
            <a:solidFill>
              <a:srgbClr val="F9DEC9"/>
            </a:solidFill>
            <a:prstDash val="solid"/>
            <a:round/>
            <a:headEnd type="none" w="sm" len="sm"/>
            <a:tailEnd type="none" w="sm" len="sm"/>
          </a:ln>
        </p:spPr>
      </p:cxnSp>
      <p:cxnSp>
        <p:nvCxnSpPr>
          <p:cNvPr id="522" name="Google Shape;522;g11e1926e040_0_59"/>
          <p:cNvCxnSpPr>
            <a:cxnSpLocks/>
          </p:cNvCxnSpPr>
          <p:nvPr/>
        </p:nvCxnSpPr>
        <p:spPr>
          <a:xfrm>
            <a:off x="8828723" y="3623150"/>
            <a:ext cx="0" cy="525000"/>
          </a:xfrm>
          <a:prstGeom prst="straightConnector1">
            <a:avLst/>
          </a:prstGeom>
          <a:noFill/>
          <a:ln w="38100" cap="flat" cmpd="sng">
            <a:solidFill>
              <a:srgbClr val="F9DEC9"/>
            </a:solidFill>
            <a:prstDash val="solid"/>
            <a:round/>
            <a:headEnd type="none" w="sm" len="sm"/>
            <a:tailEnd type="triangle" w="med" len="med"/>
          </a:ln>
        </p:spPr>
      </p:cxnSp>
      <p:cxnSp>
        <p:nvCxnSpPr>
          <p:cNvPr id="523" name="Google Shape;523;g11e1926e040_0_59"/>
          <p:cNvCxnSpPr>
            <a:cxnSpLocks/>
          </p:cNvCxnSpPr>
          <p:nvPr/>
        </p:nvCxnSpPr>
        <p:spPr>
          <a:xfrm>
            <a:off x="9615406" y="4579094"/>
            <a:ext cx="523800" cy="0"/>
          </a:xfrm>
          <a:prstGeom prst="straightConnector1">
            <a:avLst/>
          </a:prstGeom>
          <a:noFill/>
          <a:ln w="38100" cap="flat" cmpd="sng">
            <a:solidFill>
              <a:srgbClr val="F9DEC9"/>
            </a:solidFill>
            <a:prstDash val="solid"/>
            <a:round/>
            <a:headEnd type="none" w="sm" len="sm"/>
            <a:tailEnd type="none" w="sm" len="sm"/>
          </a:ln>
        </p:spPr>
      </p:cxnSp>
      <p:cxnSp>
        <p:nvCxnSpPr>
          <p:cNvPr id="524" name="Google Shape;524;g11e1926e040_0_59"/>
          <p:cNvCxnSpPr>
            <a:cxnSpLocks/>
          </p:cNvCxnSpPr>
          <p:nvPr/>
        </p:nvCxnSpPr>
        <p:spPr>
          <a:xfrm>
            <a:off x="10126487" y="4566281"/>
            <a:ext cx="0" cy="525000"/>
          </a:xfrm>
          <a:prstGeom prst="straightConnector1">
            <a:avLst/>
          </a:prstGeom>
          <a:noFill/>
          <a:ln w="38100" cap="flat" cmpd="sng">
            <a:solidFill>
              <a:srgbClr val="F9DEC9"/>
            </a:solidFill>
            <a:prstDash val="solid"/>
            <a:round/>
            <a:headEnd type="none" w="sm" len="sm"/>
            <a:tailEnd type="triangle" w="med" len="med"/>
          </a:ln>
        </p:spPr>
      </p:cxnSp>
      <p:cxnSp>
        <p:nvCxnSpPr>
          <p:cNvPr id="525" name="Google Shape;525;g11e1926e040_0_59"/>
          <p:cNvCxnSpPr>
            <a:cxnSpLocks/>
          </p:cNvCxnSpPr>
          <p:nvPr/>
        </p:nvCxnSpPr>
        <p:spPr>
          <a:xfrm>
            <a:off x="10935806" y="5510221"/>
            <a:ext cx="523800" cy="0"/>
          </a:xfrm>
          <a:prstGeom prst="straightConnector1">
            <a:avLst/>
          </a:prstGeom>
          <a:noFill/>
          <a:ln w="38100" cap="flat" cmpd="sng">
            <a:solidFill>
              <a:srgbClr val="F9DEC9"/>
            </a:solidFill>
            <a:prstDash val="solid"/>
            <a:round/>
            <a:headEnd type="none" w="sm" len="sm"/>
            <a:tailEnd type="none" w="sm" len="sm"/>
          </a:ln>
        </p:spPr>
      </p:cxnSp>
      <p:cxnSp>
        <p:nvCxnSpPr>
          <p:cNvPr id="526" name="Google Shape;526;g11e1926e040_0_59"/>
          <p:cNvCxnSpPr>
            <a:cxnSpLocks/>
          </p:cNvCxnSpPr>
          <p:nvPr/>
        </p:nvCxnSpPr>
        <p:spPr>
          <a:xfrm>
            <a:off x="11446888" y="5497407"/>
            <a:ext cx="0" cy="525000"/>
          </a:xfrm>
          <a:prstGeom prst="straightConnector1">
            <a:avLst/>
          </a:prstGeom>
          <a:noFill/>
          <a:ln w="38100" cap="flat" cmpd="sng">
            <a:solidFill>
              <a:srgbClr val="F9DEC9"/>
            </a:solidFill>
            <a:prstDash val="solid"/>
            <a:round/>
            <a:headEnd type="none" w="sm" len="sm"/>
            <a:tailEnd type="triangle" w="med" len="med"/>
          </a:ln>
        </p:spPr>
      </p:cxnSp>
      <p:cxnSp>
        <p:nvCxnSpPr>
          <p:cNvPr id="527" name="Google Shape;527;g11e1926e040_0_59"/>
          <p:cNvCxnSpPr>
            <a:cxnSpLocks/>
          </p:cNvCxnSpPr>
          <p:nvPr/>
        </p:nvCxnSpPr>
        <p:spPr>
          <a:xfrm>
            <a:off x="12432904" y="6424470"/>
            <a:ext cx="523800" cy="0"/>
          </a:xfrm>
          <a:prstGeom prst="straightConnector1">
            <a:avLst/>
          </a:prstGeom>
          <a:noFill/>
          <a:ln w="38100" cap="flat" cmpd="sng">
            <a:solidFill>
              <a:srgbClr val="E4B363"/>
            </a:solidFill>
            <a:prstDash val="solid"/>
            <a:round/>
            <a:headEnd type="none" w="sm" len="sm"/>
            <a:tailEnd type="none" w="sm" len="sm"/>
          </a:ln>
        </p:spPr>
      </p:cxnSp>
      <p:cxnSp>
        <p:nvCxnSpPr>
          <p:cNvPr id="528" name="Google Shape;528;g11e1926e040_0_59"/>
          <p:cNvCxnSpPr>
            <a:cxnSpLocks/>
          </p:cNvCxnSpPr>
          <p:nvPr/>
        </p:nvCxnSpPr>
        <p:spPr>
          <a:xfrm>
            <a:off x="4006869" y="3073161"/>
            <a:ext cx="0" cy="4356300"/>
          </a:xfrm>
          <a:prstGeom prst="straightConnector1">
            <a:avLst/>
          </a:prstGeom>
          <a:noFill/>
          <a:ln w="76200" cap="flat" cmpd="sng">
            <a:solidFill>
              <a:srgbClr val="E9AFA3"/>
            </a:solidFill>
            <a:prstDash val="solid"/>
            <a:round/>
            <a:headEnd type="none" w="sm" len="sm"/>
            <a:tailEnd type="none" w="sm" len="sm"/>
          </a:ln>
        </p:spPr>
      </p:cxnSp>
      <p:cxnSp>
        <p:nvCxnSpPr>
          <p:cNvPr id="529" name="Google Shape;529;g11e1926e040_0_59"/>
          <p:cNvCxnSpPr>
            <a:cxnSpLocks/>
          </p:cNvCxnSpPr>
          <p:nvPr/>
        </p:nvCxnSpPr>
        <p:spPr>
          <a:xfrm>
            <a:off x="3970465" y="7404119"/>
            <a:ext cx="6534900" cy="0"/>
          </a:xfrm>
          <a:prstGeom prst="straightConnector1">
            <a:avLst/>
          </a:prstGeom>
          <a:noFill/>
          <a:ln w="76200" cap="flat" cmpd="sng">
            <a:solidFill>
              <a:srgbClr val="E9AFA3"/>
            </a:solidFill>
            <a:prstDash val="solid"/>
            <a:round/>
            <a:headEnd type="none" w="sm" len="sm"/>
            <a:tailEnd type="triangle" w="med" len="med"/>
          </a:ln>
        </p:spPr>
      </p:cxnSp>
      <p:cxnSp>
        <p:nvCxnSpPr>
          <p:cNvPr id="530" name="Google Shape;530;g11e1926e040_0_59"/>
          <p:cNvCxnSpPr>
            <a:cxnSpLocks/>
          </p:cNvCxnSpPr>
          <p:nvPr/>
        </p:nvCxnSpPr>
        <p:spPr>
          <a:xfrm>
            <a:off x="12956589" y="6424470"/>
            <a:ext cx="0" cy="525000"/>
          </a:xfrm>
          <a:prstGeom prst="straightConnector1">
            <a:avLst/>
          </a:prstGeom>
          <a:noFill/>
          <a:ln w="38100" cap="flat" cmpd="sng">
            <a:solidFill>
              <a:srgbClr val="E4B363"/>
            </a:solidFill>
            <a:prstDash val="solid"/>
            <a:round/>
            <a:headEnd type="none" w="sm" len="sm"/>
            <a:tailEnd type="triangle" w="med" len="med"/>
          </a:ln>
        </p:spPr>
      </p:cxnSp>
      <p:sp>
        <p:nvSpPr>
          <p:cNvPr id="531" name="Google Shape;531;g11e1926e040_0_59"/>
          <p:cNvSpPr txBox="1"/>
          <p:nvPr/>
        </p:nvSpPr>
        <p:spPr>
          <a:xfrm>
            <a:off x="3745500" y="1234775"/>
            <a:ext cx="9453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latin typeface="Open Sans"/>
                <a:ea typeface="Open Sans"/>
                <a:cs typeface="Open Sans"/>
                <a:sym typeface="Open Sans"/>
              </a:rPr>
              <a:t>The different steps of the Waterfall model are:</a:t>
            </a:r>
            <a:endParaRPr sz="2200">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g11e1926e040_0_41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a:t>Waterfall Model</a:t>
            </a:r>
            <a:endParaRPr dirty="0"/>
          </a:p>
        </p:txBody>
      </p:sp>
      <p:sp>
        <p:nvSpPr>
          <p:cNvPr id="537" name="Google Shape;537;g11e1926e040_0_416"/>
          <p:cNvSpPr txBox="1">
            <a:spLocks noGrp="1"/>
          </p:cNvSpPr>
          <p:nvPr>
            <p:ph type="body" idx="1"/>
          </p:nvPr>
        </p:nvSpPr>
        <p:spPr>
          <a:xfrm>
            <a:off x="1137789" y="993077"/>
            <a:ext cx="13980300" cy="7515673"/>
          </a:xfrm>
          <a:prstGeom prst="rect">
            <a:avLst/>
          </a:prstGeom>
          <a:noFill/>
          <a:ln>
            <a:noFill/>
          </a:ln>
        </p:spPr>
        <p:txBody>
          <a:bodyPr spcFirstLastPara="1" wrap="square" lIns="91425" tIns="0" rIns="91425" bIns="0" anchor="t" anchorCtr="0">
            <a:normAutofit/>
          </a:bodyPr>
          <a:lstStyle/>
          <a:p>
            <a:pPr marL="0" lvl="0" indent="0" algn="ctr" rtl="0">
              <a:lnSpc>
                <a:spcPct val="142857"/>
              </a:lnSpc>
              <a:spcBef>
                <a:spcPts val="1000"/>
              </a:spcBef>
              <a:spcAft>
                <a:spcPts val="0"/>
              </a:spcAft>
              <a:buSzPts val="2800"/>
              <a:buNone/>
            </a:pPr>
            <a:r>
              <a:rPr lang="en-US" dirty="0">
                <a:solidFill>
                  <a:srgbClr val="3F3F3F"/>
                </a:solidFill>
              </a:rPr>
              <a:t>The use cases are:</a:t>
            </a:r>
            <a:endParaRPr dirty="0">
              <a:solidFill>
                <a:srgbClr val="3F3F3F"/>
              </a:solidFill>
            </a:endParaRPr>
          </a:p>
          <a:p>
            <a:pPr marL="0" lvl="0" indent="0" algn="l" rtl="0">
              <a:lnSpc>
                <a:spcPct val="142857"/>
              </a:lnSpc>
              <a:spcBef>
                <a:spcPts val="1000"/>
              </a:spcBef>
              <a:spcAft>
                <a:spcPts val="0"/>
              </a:spcAft>
              <a:buSzPts val="2800"/>
              <a:buNone/>
            </a:pPr>
            <a:endParaRPr dirty="0"/>
          </a:p>
        </p:txBody>
      </p:sp>
      <p:sp>
        <p:nvSpPr>
          <p:cNvPr id="538" name="Google Shape;538;g11e1926e040_0_416"/>
          <p:cNvSpPr/>
          <p:nvPr/>
        </p:nvSpPr>
        <p:spPr>
          <a:xfrm>
            <a:off x="2216675" y="2130000"/>
            <a:ext cx="12037800" cy="1359000"/>
          </a:xfrm>
          <a:prstGeom prst="roundRect">
            <a:avLst>
              <a:gd name="adj" fmla="val 16667"/>
            </a:avLst>
          </a:prstGeom>
          <a:solidFill>
            <a:schemeClr val="accent1">
              <a:lumMod val="20000"/>
              <a:lumOff val="80000"/>
            </a:schemeClr>
          </a:solid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Small to mid-sized projects with well-defined, recurring needs (small company website development)</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539" name="Google Shape;539;g11e1926e040_0_416"/>
          <p:cNvSpPr/>
          <p:nvPr/>
        </p:nvSpPr>
        <p:spPr>
          <a:xfrm>
            <a:off x="2216675" y="3691167"/>
            <a:ext cx="12037800" cy="1359000"/>
          </a:xfrm>
          <a:prstGeom prst="roundRect">
            <a:avLst>
              <a:gd name="adj" fmla="val 16667"/>
            </a:avLst>
          </a:prstGeom>
          <a:solidFill>
            <a:schemeClr val="accent1">
              <a:lumMod val="20000"/>
              <a:lumOff val="80000"/>
            </a:schemeClr>
          </a:solid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Projects that require a greater level of control, and a more predictable budget and timeframe (e.g., governmental projects)</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540" name="Google Shape;540;g11e1926e040_0_416"/>
          <p:cNvSpPr/>
          <p:nvPr/>
        </p:nvSpPr>
        <p:spPr>
          <a:xfrm>
            <a:off x="2216675" y="5241550"/>
            <a:ext cx="12037800" cy="1359000"/>
          </a:xfrm>
          <a:prstGeom prst="roundRect">
            <a:avLst>
              <a:gd name="adj" fmla="val 16667"/>
            </a:avLst>
          </a:prstGeom>
          <a:solidFill>
            <a:schemeClr val="accent1">
              <a:lumMod val="20000"/>
              <a:lumOff val="80000"/>
            </a:schemeClr>
          </a:solid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Healthcare projects where multiple rules and procedures must be maintained when working on a task</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541" name="Google Shape;541;g11e1926e040_0_416"/>
          <p:cNvSpPr/>
          <p:nvPr/>
        </p:nvSpPr>
        <p:spPr>
          <a:xfrm>
            <a:off x="2216675" y="6791923"/>
            <a:ext cx="12037800" cy="1359000"/>
          </a:xfrm>
          <a:prstGeom prst="roundRect">
            <a:avLst>
              <a:gd name="adj" fmla="val 16667"/>
            </a:avLst>
          </a:prstGeom>
          <a:solidFill>
            <a:schemeClr val="accent1">
              <a:lumMod val="20000"/>
              <a:lumOff val="80000"/>
            </a:schemeClr>
          </a:solid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Projects that make use of some good software platform and tools</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542" name="Google Shape;542;g11e1926e040_0_416"/>
          <p:cNvSpPr/>
          <p:nvPr/>
        </p:nvSpPr>
        <p:spPr>
          <a:xfrm>
            <a:off x="6350000" y="816352"/>
            <a:ext cx="355409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g11e1926e040_0_65"/>
          <p:cNvSpPr/>
          <p:nvPr/>
        </p:nvSpPr>
        <p:spPr>
          <a:xfrm>
            <a:off x="2038125" y="1292200"/>
            <a:ext cx="12808500" cy="4217400"/>
          </a:xfrm>
          <a:prstGeom prst="roundRect">
            <a:avLst>
              <a:gd name="adj" fmla="val 16667"/>
            </a:avLst>
          </a:prstGeom>
          <a:solidFill>
            <a:srgbClr val="F9DEC9"/>
          </a:solidFill>
          <a:ln w="9525" cap="flat" cmpd="sng">
            <a:solidFill>
              <a:srgbClr val="E9AFA3"/>
            </a:solidFill>
            <a:prstDash val="solid"/>
            <a:round/>
            <a:headEnd type="none" w="sm" len="sm"/>
            <a:tailEnd type="none" w="sm" len="sm"/>
          </a:ln>
        </p:spPr>
        <p:txBody>
          <a:bodyPr spcFirstLastPara="1" wrap="square" lIns="91425" tIns="91425" rIns="91425" bIns="91425" anchor="ctr" anchorCtr="0">
            <a:noAutofit/>
          </a:bodyPr>
          <a:lstStyle/>
          <a:p>
            <a:pPr marL="342900" lvl="0" indent="-342900" algn="l" rtl="0">
              <a:lnSpc>
                <a:spcPct val="142857"/>
              </a:lnSpc>
              <a:spcBef>
                <a:spcPts val="1000"/>
              </a:spcBef>
              <a:spcAft>
                <a:spcPts val="0"/>
              </a:spcAft>
              <a:buClr>
                <a:srgbClr val="3F3F3F"/>
              </a:buClr>
              <a:buSzPct val="108107"/>
              <a:buFont typeface="Open Sans"/>
              <a:buChar char="•"/>
            </a:pPr>
            <a:r>
              <a:rPr lang="en-US" sz="2200" dirty="0">
                <a:solidFill>
                  <a:srgbClr val="3F3F3F"/>
                </a:solidFill>
                <a:latin typeface="Open Sans" pitchFamily="2" charset="0"/>
                <a:ea typeface="Open Sans" pitchFamily="2" charset="0"/>
                <a:cs typeface="Open Sans" pitchFamily="2" charset="0"/>
              </a:rPr>
              <a:t>V-shaped SDLC model is an expansion of classic waterfall model.</a:t>
            </a:r>
          </a:p>
          <a:p>
            <a:pPr marL="342900" lvl="0" indent="-342900" algn="l" rtl="0">
              <a:lnSpc>
                <a:spcPct val="142857"/>
              </a:lnSpc>
              <a:spcBef>
                <a:spcPts val="1000"/>
              </a:spcBef>
              <a:spcAft>
                <a:spcPts val="0"/>
              </a:spcAft>
              <a:buClr>
                <a:srgbClr val="3F3F3F"/>
              </a:buClr>
              <a:buSzPct val="108107"/>
              <a:buFont typeface="Open Sans"/>
              <a:buChar char="•"/>
            </a:pPr>
            <a:r>
              <a:rPr lang="en-US" sz="2200" dirty="0">
                <a:solidFill>
                  <a:srgbClr val="3F3F3F"/>
                </a:solidFill>
                <a:latin typeface="Open Sans" pitchFamily="2" charset="0"/>
                <a:ea typeface="Open Sans" pitchFamily="2" charset="0"/>
                <a:cs typeface="Open Sans" pitchFamily="2" charset="0"/>
              </a:rPr>
              <a:t>This model is based on associated </a:t>
            </a:r>
            <a:r>
              <a:rPr lang="en-US" sz="2200" b="1" dirty="0">
                <a:solidFill>
                  <a:srgbClr val="3F3F3F"/>
                </a:solidFill>
                <a:latin typeface="Open Sans" pitchFamily="2" charset="0"/>
                <a:ea typeface="Open Sans" pitchFamily="2" charset="0"/>
                <a:cs typeface="Open Sans" pitchFamily="2" charset="0"/>
              </a:rPr>
              <a:t>test stage</a:t>
            </a:r>
            <a:r>
              <a:rPr lang="en-US" sz="2200" dirty="0">
                <a:solidFill>
                  <a:srgbClr val="3F3F3F"/>
                </a:solidFill>
                <a:latin typeface="Open Sans" pitchFamily="2" charset="0"/>
                <a:ea typeface="Open Sans" pitchFamily="2" charset="0"/>
                <a:cs typeface="Open Sans" pitchFamily="2" charset="0"/>
              </a:rPr>
              <a:t> for every development stage. </a:t>
            </a:r>
          </a:p>
          <a:p>
            <a:pPr marL="342900" lvl="0" indent="-342900" algn="l" rtl="0">
              <a:lnSpc>
                <a:spcPct val="142857"/>
              </a:lnSpc>
              <a:spcBef>
                <a:spcPts val="1000"/>
              </a:spcBef>
              <a:spcAft>
                <a:spcPts val="0"/>
              </a:spcAft>
              <a:buClr>
                <a:srgbClr val="3F3F3F"/>
              </a:buClr>
              <a:buSzPct val="108107"/>
              <a:buFont typeface="Open Sans"/>
              <a:buChar char="•"/>
            </a:pPr>
            <a:r>
              <a:rPr lang="en-US" sz="2200" dirty="0">
                <a:solidFill>
                  <a:srgbClr val="3F3F3F"/>
                </a:solidFill>
                <a:latin typeface="Open Sans" pitchFamily="2" charset="0"/>
                <a:ea typeface="Open Sans" pitchFamily="2" charset="0"/>
                <a:cs typeface="Open Sans" pitchFamily="2" charset="0"/>
              </a:rPr>
              <a:t>This is a very strict model, and the next stage is started only after the previous phase. </a:t>
            </a:r>
          </a:p>
          <a:p>
            <a:pPr marL="342900" lvl="0" indent="-342900" algn="l" rtl="0">
              <a:lnSpc>
                <a:spcPct val="142857"/>
              </a:lnSpc>
              <a:spcBef>
                <a:spcPts val="1000"/>
              </a:spcBef>
              <a:spcAft>
                <a:spcPts val="0"/>
              </a:spcAft>
              <a:buClr>
                <a:srgbClr val="3F3F3F"/>
              </a:buClr>
              <a:buSzPct val="108107"/>
              <a:buFont typeface="Open Sans"/>
              <a:buChar char="•"/>
            </a:pPr>
            <a:r>
              <a:rPr lang="en-US" sz="2200" dirty="0">
                <a:solidFill>
                  <a:srgbClr val="3F3F3F"/>
                </a:solidFill>
                <a:latin typeface="Open Sans" pitchFamily="2" charset="0"/>
                <a:ea typeface="Open Sans" pitchFamily="2" charset="0"/>
                <a:cs typeface="Open Sans" pitchFamily="2" charset="0"/>
              </a:rPr>
              <a:t>This is also called</a:t>
            </a:r>
            <a:r>
              <a:rPr lang="en-US" sz="2200" b="1" dirty="0">
                <a:solidFill>
                  <a:srgbClr val="3F3F3F"/>
                </a:solidFill>
                <a:latin typeface="Open Sans" pitchFamily="2" charset="0"/>
                <a:ea typeface="Open Sans" pitchFamily="2" charset="0"/>
                <a:cs typeface="Open Sans" pitchFamily="2" charset="0"/>
              </a:rPr>
              <a:t> “Validation and verification”</a:t>
            </a:r>
            <a:r>
              <a:rPr lang="en-US" sz="2200" dirty="0">
                <a:solidFill>
                  <a:srgbClr val="3F3F3F"/>
                </a:solidFill>
                <a:latin typeface="Open Sans" pitchFamily="2" charset="0"/>
                <a:ea typeface="Open Sans" pitchFamily="2" charset="0"/>
                <a:cs typeface="Open Sans" pitchFamily="2" charset="0"/>
              </a:rPr>
              <a:t> model. </a:t>
            </a:r>
          </a:p>
          <a:p>
            <a:pPr marL="342900" lvl="0" indent="-342900" algn="l" rtl="0">
              <a:lnSpc>
                <a:spcPct val="142857"/>
              </a:lnSpc>
              <a:spcBef>
                <a:spcPts val="1000"/>
              </a:spcBef>
              <a:spcAft>
                <a:spcPts val="0"/>
              </a:spcAft>
              <a:buClr>
                <a:srgbClr val="3F3F3F"/>
              </a:buClr>
              <a:buSzPct val="108107"/>
              <a:buFont typeface="Open Sans"/>
              <a:buChar char="•"/>
            </a:pPr>
            <a:r>
              <a:rPr lang="en-US" sz="2200" dirty="0">
                <a:solidFill>
                  <a:srgbClr val="3F3F3F"/>
                </a:solidFill>
                <a:latin typeface="Open Sans" pitchFamily="2" charset="0"/>
                <a:ea typeface="Open Sans" pitchFamily="2" charset="0"/>
                <a:cs typeface="Open Sans" pitchFamily="2" charset="0"/>
              </a:rPr>
              <a:t>The </a:t>
            </a:r>
            <a:r>
              <a:rPr lang="en-US" sz="2200" b="1" dirty="0">
                <a:solidFill>
                  <a:srgbClr val="3F3F3F"/>
                </a:solidFill>
                <a:latin typeface="Open Sans" pitchFamily="2" charset="0"/>
                <a:ea typeface="Open Sans" pitchFamily="2" charset="0"/>
                <a:cs typeface="Open Sans" pitchFamily="2" charset="0"/>
              </a:rPr>
              <a:t>horizontal axes</a:t>
            </a:r>
            <a:r>
              <a:rPr lang="en-US" sz="2200" dirty="0">
                <a:solidFill>
                  <a:srgbClr val="3F3F3F"/>
                </a:solidFill>
                <a:latin typeface="Open Sans" pitchFamily="2" charset="0"/>
                <a:ea typeface="Open Sans" pitchFamily="2" charset="0"/>
                <a:cs typeface="Open Sans" pitchFamily="2" charset="0"/>
              </a:rPr>
              <a:t> represent time or project completeness (left-to-right).</a:t>
            </a:r>
          </a:p>
          <a:p>
            <a:pPr marL="342900" lvl="0" indent="-342900" algn="l" rtl="0">
              <a:lnSpc>
                <a:spcPct val="142857"/>
              </a:lnSpc>
              <a:spcBef>
                <a:spcPts val="1000"/>
              </a:spcBef>
              <a:spcAft>
                <a:spcPts val="0"/>
              </a:spcAft>
              <a:buClr>
                <a:srgbClr val="3F3F3F"/>
              </a:buClr>
              <a:buSzPct val="108107"/>
              <a:buFont typeface="Open Sans"/>
              <a:buChar char="•"/>
            </a:pPr>
            <a:r>
              <a:rPr lang="en-US" sz="2200" dirty="0">
                <a:solidFill>
                  <a:srgbClr val="3F3F3F"/>
                </a:solidFill>
                <a:latin typeface="Open Sans" pitchFamily="2" charset="0"/>
                <a:ea typeface="Open Sans" pitchFamily="2" charset="0"/>
                <a:cs typeface="Open Sans" pitchFamily="2" charset="0"/>
              </a:rPr>
              <a:t>The </a:t>
            </a:r>
            <a:r>
              <a:rPr lang="en-US" sz="2200" b="1" dirty="0">
                <a:solidFill>
                  <a:srgbClr val="3F3F3F"/>
                </a:solidFill>
                <a:latin typeface="Open Sans" pitchFamily="2" charset="0"/>
                <a:ea typeface="Open Sans" pitchFamily="2" charset="0"/>
                <a:cs typeface="Open Sans" pitchFamily="2" charset="0"/>
              </a:rPr>
              <a:t>vertical axes</a:t>
            </a:r>
            <a:r>
              <a:rPr lang="en-US" sz="2200" dirty="0">
                <a:solidFill>
                  <a:srgbClr val="3F3F3F"/>
                </a:solidFill>
                <a:latin typeface="Open Sans" pitchFamily="2" charset="0"/>
                <a:ea typeface="Open Sans" pitchFamily="2" charset="0"/>
                <a:cs typeface="Open Sans" pitchFamily="2" charset="0"/>
              </a:rPr>
              <a:t> represent level of abstraction (coarsest-grain abstraction uppermost).</a:t>
            </a:r>
          </a:p>
        </p:txBody>
      </p:sp>
      <p:sp>
        <p:nvSpPr>
          <p:cNvPr id="548" name="Google Shape;548;g11e1926e040_0_6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V Model</a:t>
            </a:r>
            <a:endParaRPr>
              <a:solidFill>
                <a:srgbClr val="3F3F3F"/>
              </a:solidFill>
            </a:endParaRPr>
          </a:p>
        </p:txBody>
      </p:sp>
      <p:pic>
        <p:nvPicPr>
          <p:cNvPr id="550" name="Google Shape;550;g11e1926e040_0_65"/>
          <p:cNvPicPr preferRelativeResize="0"/>
          <p:nvPr/>
        </p:nvPicPr>
        <p:blipFill rotWithShape="1">
          <a:blip r:embed="rId3">
            <a:alphaModFix/>
          </a:blip>
          <a:srcRect/>
          <a:stretch/>
        </p:blipFill>
        <p:spPr>
          <a:xfrm>
            <a:off x="8465600" y="5616775"/>
            <a:ext cx="2580876" cy="2580876"/>
          </a:xfrm>
          <a:prstGeom prst="rect">
            <a:avLst/>
          </a:prstGeom>
          <a:noFill/>
          <a:ln>
            <a:noFill/>
          </a:ln>
        </p:spPr>
      </p:pic>
      <p:pic>
        <p:nvPicPr>
          <p:cNvPr id="551" name="Google Shape;551;g11e1926e040_0_65"/>
          <p:cNvPicPr preferRelativeResize="0"/>
          <p:nvPr/>
        </p:nvPicPr>
        <p:blipFill rotWithShape="1">
          <a:blip r:embed="rId4">
            <a:alphaModFix/>
          </a:blip>
          <a:srcRect/>
          <a:stretch/>
        </p:blipFill>
        <p:spPr>
          <a:xfrm>
            <a:off x="3335125" y="5616777"/>
            <a:ext cx="2739800" cy="2739800"/>
          </a:xfrm>
          <a:prstGeom prst="rect">
            <a:avLst/>
          </a:prstGeom>
          <a:noFill/>
          <a:ln>
            <a:noFill/>
          </a:ln>
        </p:spPr>
      </p:pic>
      <p:sp>
        <p:nvSpPr>
          <p:cNvPr id="552" name="Google Shape;552;g11e1926e040_0_65"/>
          <p:cNvSpPr/>
          <p:nvPr/>
        </p:nvSpPr>
        <p:spPr>
          <a:xfrm>
            <a:off x="7239001" y="816352"/>
            <a:ext cx="177808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g11e1926e040_0_71"/>
          <p:cNvSpPr txBox="1">
            <a:spLocks noGrp="1"/>
          </p:cNvSpPr>
          <p:nvPr>
            <p:ph type="title"/>
          </p:nvPr>
        </p:nvSpPr>
        <p:spPr>
          <a:xfrm>
            <a:off x="-10100" y="280802"/>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a:t>V Model</a:t>
            </a:r>
            <a:endParaRPr dirty="0"/>
          </a:p>
        </p:txBody>
      </p:sp>
      <p:cxnSp>
        <p:nvCxnSpPr>
          <p:cNvPr id="559" name="Google Shape;559;g11e1926e040_0_71"/>
          <p:cNvCxnSpPr/>
          <p:nvPr/>
        </p:nvCxnSpPr>
        <p:spPr>
          <a:xfrm>
            <a:off x="6305619" y="6367210"/>
            <a:ext cx="0" cy="694200"/>
          </a:xfrm>
          <a:prstGeom prst="straightConnector1">
            <a:avLst/>
          </a:prstGeom>
          <a:noFill/>
          <a:ln w="57150" cap="flat" cmpd="sng">
            <a:solidFill>
              <a:srgbClr val="F9DEC9"/>
            </a:solidFill>
            <a:prstDash val="solid"/>
            <a:round/>
            <a:headEnd type="none" w="sm" len="sm"/>
            <a:tailEnd type="none" w="sm" len="sm"/>
          </a:ln>
        </p:spPr>
      </p:cxnSp>
      <p:cxnSp>
        <p:nvCxnSpPr>
          <p:cNvPr id="560" name="Google Shape;560;g11e1926e040_0_71"/>
          <p:cNvCxnSpPr/>
          <p:nvPr/>
        </p:nvCxnSpPr>
        <p:spPr>
          <a:xfrm>
            <a:off x="6280543" y="7061262"/>
            <a:ext cx="446400" cy="0"/>
          </a:xfrm>
          <a:prstGeom prst="straightConnector1">
            <a:avLst/>
          </a:prstGeom>
          <a:noFill/>
          <a:ln w="57150" cap="flat" cmpd="sng">
            <a:solidFill>
              <a:srgbClr val="F9DEC9"/>
            </a:solidFill>
            <a:prstDash val="solid"/>
            <a:round/>
            <a:headEnd type="none" w="sm" len="sm"/>
            <a:tailEnd type="triangle" w="med" len="med"/>
          </a:ln>
        </p:spPr>
      </p:cxnSp>
      <p:cxnSp>
        <p:nvCxnSpPr>
          <p:cNvPr id="561" name="Google Shape;561;g11e1926e040_0_71"/>
          <p:cNvCxnSpPr/>
          <p:nvPr/>
        </p:nvCxnSpPr>
        <p:spPr>
          <a:xfrm>
            <a:off x="4715070" y="5410357"/>
            <a:ext cx="0" cy="694200"/>
          </a:xfrm>
          <a:prstGeom prst="straightConnector1">
            <a:avLst/>
          </a:prstGeom>
          <a:noFill/>
          <a:ln w="57150" cap="flat" cmpd="sng">
            <a:solidFill>
              <a:srgbClr val="F9DEC9"/>
            </a:solidFill>
            <a:prstDash val="solid"/>
            <a:round/>
            <a:headEnd type="none" w="sm" len="sm"/>
            <a:tailEnd type="none" w="sm" len="sm"/>
          </a:ln>
        </p:spPr>
      </p:cxnSp>
      <p:cxnSp>
        <p:nvCxnSpPr>
          <p:cNvPr id="562" name="Google Shape;562;g11e1926e040_0_71"/>
          <p:cNvCxnSpPr/>
          <p:nvPr/>
        </p:nvCxnSpPr>
        <p:spPr>
          <a:xfrm>
            <a:off x="4689994" y="6104409"/>
            <a:ext cx="446400" cy="0"/>
          </a:xfrm>
          <a:prstGeom prst="straightConnector1">
            <a:avLst/>
          </a:prstGeom>
          <a:noFill/>
          <a:ln w="57150" cap="flat" cmpd="sng">
            <a:solidFill>
              <a:srgbClr val="F9DEC9"/>
            </a:solidFill>
            <a:prstDash val="solid"/>
            <a:round/>
            <a:headEnd type="none" w="sm" len="sm"/>
            <a:tailEnd type="triangle" w="med" len="med"/>
          </a:ln>
        </p:spPr>
      </p:cxnSp>
      <p:cxnSp>
        <p:nvCxnSpPr>
          <p:cNvPr id="563" name="Google Shape;563;g11e1926e040_0_71"/>
          <p:cNvCxnSpPr/>
          <p:nvPr/>
        </p:nvCxnSpPr>
        <p:spPr>
          <a:xfrm>
            <a:off x="3610668" y="4399708"/>
            <a:ext cx="0" cy="694200"/>
          </a:xfrm>
          <a:prstGeom prst="straightConnector1">
            <a:avLst/>
          </a:prstGeom>
          <a:noFill/>
          <a:ln w="57150" cap="flat" cmpd="sng">
            <a:solidFill>
              <a:srgbClr val="F9DEC9"/>
            </a:solidFill>
            <a:prstDash val="solid"/>
            <a:round/>
            <a:headEnd type="none" w="sm" len="sm"/>
            <a:tailEnd type="none" w="sm" len="sm"/>
          </a:ln>
        </p:spPr>
      </p:cxnSp>
      <p:cxnSp>
        <p:nvCxnSpPr>
          <p:cNvPr id="564" name="Google Shape;564;g11e1926e040_0_71"/>
          <p:cNvCxnSpPr/>
          <p:nvPr/>
        </p:nvCxnSpPr>
        <p:spPr>
          <a:xfrm>
            <a:off x="3585592" y="5093761"/>
            <a:ext cx="446400" cy="0"/>
          </a:xfrm>
          <a:prstGeom prst="straightConnector1">
            <a:avLst/>
          </a:prstGeom>
          <a:noFill/>
          <a:ln w="57150" cap="flat" cmpd="sng">
            <a:solidFill>
              <a:srgbClr val="F9DEC9"/>
            </a:solidFill>
            <a:prstDash val="solid"/>
            <a:round/>
            <a:headEnd type="none" w="sm" len="sm"/>
            <a:tailEnd type="triangle" w="med" len="med"/>
          </a:ln>
        </p:spPr>
      </p:cxnSp>
      <p:cxnSp>
        <p:nvCxnSpPr>
          <p:cNvPr id="565" name="Google Shape;565;g11e1926e040_0_71"/>
          <p:cNvCxnSpPr/>
          <p:nvPr/>
        </p:nvCxnSpPr>
        <p:spPr>
          <a:xfrm>
            <a:off x="2557811" y="3389059"/>
            <a:ext cx="0" cy="694200"/>
          </a:xfrm>
          <a:prstGeom prst="straightConnector1">
            <a:avLst/>
          </a:prstGeom>
          <a:noFill/>
          <a:ln w="57150" cap="flat" cmpd="sng">
            <a:solidFill>
              <a:srgbClr val="F9DEC9"/>
            </a:solidFill>
            <a:prstDash val="solid"/>
            <a:round/>
            <a:headEnd type="none" w="sm" len="sm"/>
            <a:tailEnd type="none" w="sm" len="sm"/>
          </a:ln>
        </p:spPr>
      </p:cxnSp>
      <p:cxnSp>
        <p:nvCxnSpPr>
          <p:cNvPr id="566" name="Google Shape;566;g11e1926e040_0_71"/>
          <p:cNvCxnSpPr/>
          <p:nvPr/>
        </p:nvCxnSpPr>
        <p:spPr>
          <a:xfrm flipH="1">
            <a:off x="8268756" y="2707325"/>
            <a:ext cx="29400" cy="3736200"/>
          </a:xfrm>
          <a:prstGeom prst="straightConnector1">
            <a:avLst/>
          </a:prstGeom>
          <a:noFill/>
          <a:ln w="107950" cap="flat" cmpd="sng">
            <a:solidFill>
              <a:srgbClr val="E4B363"/>
            </a:solidFill>
            <a:prstDash val="solid"/>
            <a:round/>
            <a:headEnd type="none" w="sm" len="sm"/>
            <a:tailEnd type="triangle" w="med" len="med"/>
          </a:ln>
        </p:spPr>
      </p:cxnSp>
      <p:sp>
        <p:nvSpPr>
          <p:cNvPr id="567" name="Google Shape;567;g11e1926e040_0_71"/>
          <p:cNvSpPr/>
          <p:nvPr/>
        </p:nvSpPr>
        <p:spPr>
          <a:xfrm>
            <a:off x="6864727" y="2929004"/>
            <a:ext cx="2837400" cy="781200"/>
          </a:xfrm>
          <a:prstGeom prst="roundRect">
            <a:avLst>
              <a:gd name="adj" fmla="val 50000"/>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Planning</a:t>
            </a:r>
            <a:endParaRPr sz="2200" b="0" i="0" u="none" strike="noStrike" cap="none">
              <a:solidFill>
                <a:srgbClr val="000000"/>
              </a:solidFill>
              <a:latin typeface="Arial"/>
              <a:ea typeface="Arial"/>
              <a:cs typeface="Arial"/>
              <a:sym typeface="Arial"/>
            </a:endParaRPr>
          </a:p>
        </p:txBody>
      </p:sp>
      <p:sp>
        <p:nvSpPr>
          <p:cNvPr id="568" name="Google Shape;568;g11e1926e040_0_71"/>
          <p:cNvSpPr/>
          <p:nvPr/>
        </p:nvSpPr>
        <p:spPr>
          <a:xfrm>
            <a:off x="2081876" y="2727426"/>
            <a:ext cx="2837400" cy="781200"/>
          </a:xfrm>
          <a:prstGeom prst="roundRect">
            <a:avLst>
              <a:gd name="adj" fmla="val 50000"/>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Requirements</a:t>
            </a:r>
            <a:endParaRPr sz="2200" b="0" i="0" u="none" strike="noStrike" cap="none">
              <a:solidFill>
                <a:srgbClr val="000000"/>
              </a:solidFill>
              <a:latin typeface="Arial"/>
              <a:ea typeface="Arial"/>
              <a:cs typeface="Arial"/>
              <a:sym typeface="Arial"/>
            </a:endParaRPr>
          </a:p>
        </p:txBody>
      </p:sp>
      <p:sp>
        <p:nvSpPr>
          <p:cNvPr id="569" name="Google Shape;569;g11e1926e040_0_71"/>
          <p:cNvSpPr/>
          <p:nvPr/>
        </p:nvSpPr>
        <p:spPr>
          <a:xfrm>
            <a:off x="3173545" y="3700847"/>
            <a:ext cx="2837400" cy="781200"/>
          </a:xfrm>
          <a:prstGeom prst="roundRect">
            <a:avLst>
              <a:gd name="adj" fmla="val 50000"/>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Specifications</a:t>
            </a:r>
            <a:endParaRPr sz="2200" b="0" i="0" u="none" strike="noStrike" cap="none">
              <a:solidFill>
                <a:srgbClr val="000000"/>
              </a:solidFill>
              <a:latin typeface="Arial"/>
              <a:ea typeface="Arial"/>
              <a:cs typeface="Arial"/>
              <a:sym typeface="Arial"/>
            </a:endParaRPr>
          </a:p>
        </p:txBody>
      </p:sp>
      <p:sp>
        <p:nvSpPr>
          <p:cNvPr id="570" name="Google Shape;570;g11e1926e040_0_71"/>
          <p:cNvSpPr/>
          <p:nvPr/>
        </p:nvSpPr>
        <p:spPr>
          <a:xfrm>
            <a:off x="4114452" y="4703365"/>
            <a:ext cx="2837400" cy="781200"/>
          </a:xfrm>
          <a:prstGeom prst="roundRect">
            <a:avLst>
              <a:gd name="adj" fmla="val 50000"/>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High Leve</a:t>
            </a:r>
            <a:r>
              <a:rPr lang="en-US" sz="2200">
                <a:latin typeface="Open Sans"/>
                <a:ea typeface="Open Sans"/>
                <a:cs typeface="Open Sans"/>
                <a:sym typeface="Open Sans"/>
              </a:rPr>
              <a:t>l</a:t>
            </a:r>
            <a:r>
              <a:rPr lang="en-US" sz="2200" b="0" i="0" u="none" strike="noStrike" cap="none">
                <a:solidFill>
                  <a:srgbClr val="000000"/>
                </a:solidFill>
                <a:latin typeface="Open Sans"/>
                <a:ea typeface="Open Sans"/>
                <a:cs typeface="Open Sans"/>
                <a:sym typeface="Open Sans"/>
              </a:rPr>
              <a:t> Design</a:t>
            </a:r>
            <a:endParaRPr sz="2200" b="0" i="0" u="none" strike="noStrike" cap="none">
              <a:solidFill>
                <a:srgbClr val="000000"/>
              </a:solidFill>
              <a:latin typeface="Arial"/>
              <a:ea typeface="Arial"/>
              <a:cs typeface="Arial"/>
              <a:sym typeface="Arial"/>
            </a:endParaRPr>
          </a:p>
        </p:txBody>
      </p:sp>
      <p:sp>
        <p:nvSpPr>
          <p:cNvPr id="571" name="Google Shape;571;g11e1926e040_0_71"/>
          <p:cNvSpPr/>
          <p:nvPr/>
        </p:nvSpPr>
        <p:spPr>
          <a:xfrm>
            <a:off x="5193782" y="5678019"/>
            <a:ext cx="2837400" cy="781200"/>
          </a:xfrm>
          <a:prstGeom prst="roundRect">
            <a:avLst>
              <a:gd name="adj" fmla="val 50000"/>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Low Leve</a:t>
            </a:r>
            <a:r>
              <a:rPr lang="en-US" sz="2200">
                <a:latin typeface="Open Sans"/>
                <a:ea typeface="Open Sans"/>
                <a:cs typeface="Open Sans"/>
                <a:sym typeface="Open Sans"/>
              </a:rPr>
              <a:t>l</a:t>
            </a:r>
            <a:r>
              <a:rPr lang="en-US" sz="2200" b="0" i="0" u="none" strike="noStrike" cap="none">
                <a:solidFill>
                  <a:srgbClr val="000000"/>
                </a:solidFill>
                <a:latin typeface="Open Sans"/>
                <a:ea typeface="Open Sans"/>
                <a:cs typeface="Open Sans"/>
                <a:sym typeface="Open Sans"/>
              </a:rPr>
              <a:t> Design</a:t>
            </a:r>
            <a:endParaRPr sz="2200" b="0" i="0" u="none" strike="noStrike" cap="none">
              <a:solidFill>
                <a:srgbClr val="000000"/>
              </a:solidFill>
              <a:latin typeface="Arial"/>
              <a:ea typeface="Arial"/>
              <a:cs typeface="Arial"/>
              <a:sym typeface="Arial"/>
            </a:endParaRPr>
          </a:p>
        </p:txBody>
      </p:sp>
      <p:sp>
        <p:nvSpPr>
          <p:cNvPr id="572" name="Google Shape;572;g11e1926e040_0_71"/>
          <p:cNvSpPr/>
          <p:nvPr/>
        </p:nvSpPr>
        <p:spPr>
          <a:xfrm>
            <a:off x="6860965" y="6652675"/>
            <a:ext cx="2837400" cy="781200"/>
          </a:xfrm>
          <a:prstGeom prst="roundRect">
            <a:avLst>
              <a:gd name="adj" fmla="val 50000"/>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Coding</a:t>
            </a:r>
            <a:endParaRPr sz="2200" b="0" i="0" u="none" strike="noStrike" cap="none">
              <a:solidFill>
                <a:srgbClr val="000000"/>
              </a:solidFill>
              <a:latin typeface="Arial"/>
              <a:ea typeface="Arial"/>
              <a:cs typeface="Arial"/>
              <a:sym typeface="Arial"/>
            </a:endParaRPr>
          </a:p>
        </p:txBody>
      </p:sp>
      <p:sp>
        <p:nvSpPr>
          <p:cNvPr id="573" name="Google Shape;573;g11e1926e040_0_71"/>
          <p:cNvSpPr/>
          <p:nvPr/>
        </p:nvSpPr>
        <p:spPr>
          <a:xfrm>
            <a:off x="8626274" y="5678019"/>
            <a:ext cx="2837400" cy="781200"/>
          </a:xfrm>
          <a:prstGeom prst="roundRect">
            <a:avLst>
              <a:gd name="adj" fmla="val 50000"/>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Unit Testing</a:t>
            </a:r>
            <a:endParaRPr sz="2200" b="0" i="0" u="none" strike="noStrike" cap="none">
              <a:solidFill>
                <a:srgbClr val="000000"/>
              </a:solidFill>
              <a:latin typeface="Arial"/>
              <a:ea typeface="Arial"/>
              <a:cs typeface="Arial"/>
              <a:sym typeface="Arial"/>
            </a:endParaRPr>
          </a:p>
        </p:txBody>
      </p:sp>
      <p:sp>
        <p:nvSpPr>
          <p:cNvPr id="574" name="Google Shape;574;g11e1926e040_0_71"/>
          <p:cNvSpPr/>
          <p:nvPr/>
        </p:nvSpPr>
        <p:spPr>
          <a:xfrm>
            <a:off x="10030801" y="4666144"/>
            <a:ext cx="2837400" cy="781200"/>
          </a:xfrm>
          <a:prstGeom prst="roundRect">
            <a:avLst>
              <a:gd name="adj" fmla="val 50000"/>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Integration Testing</a:t>
            </a:r>
            <a:endParaRPr sz="2200" b="0" i="0" u="none" strike="noStrike" cap="none">
              <a:solidFill>
                <a:srgbClr val="000000"/>
              </a:solidFill>
              <a:latin typeface="Arial"/>
              <a:ea typeface="Arial"/>
              <a:cs typeface="Arial"/>
              <a:sym typeface="Arial"/>
            </a:endParaRPr>
          </a:p>
        </p:txBody>
      </p:sp>
      <p:sp>
        <p:nvSpPr>
          <p:cNvPr id="575" name="Google Shape;575;g11e1926e040_0_71"/>
          <p:cNvSpPr/>
          <p:nvPr/>
        </p:nvSpPr>
        <p:spPr>
          <a:xfrm>
            <a:off x="11111607" y="3710350"/>
            <a:ext cx="2837400" cy="781200"/>
          </a:xfrm>
          <a:prstGeom prst="roundRect">
            <a:avLst>
              <a:gd name="adj" fmla="val 50000"/>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System Testing</a:t>
            </a:r>
            <a:endParaRPr sz="2200" b="0" i="0" u="none" strike="noStrike" cap="none">
              <a:solidFill>
                <a:srgbClr val="000000"/>
              </a:solidFill>
              <a:latin typeface="Arial"/>
              <a:ea typeface="Arial"/>
              <a:cs typeface="Arial"/>
              <a:sym typeface="Arial"/>
            </a:endParaRPr>
          </a:p>
        </p:txBody>
      </p:sp>
      <p:sp>
        <p:nvSpPr>
          <p:cNvPr id="576" name="Google Shape;576;g11e1926e040_0_71"/>
          <p:cNvSpPr/>
          <p:nvPr/>
        </p:nvSpPr>
        <p:spPr>
          <a:xfrm>
            <a:off x="12025013" y="2754557"/>
            <a:ext cx="2837400" cy="781200"/>
          </a:xfrm>
          <a:prstGeom prst="roundRect">
            <a:avLst>
              <a:gd name="adj" fmla="val 50000"/>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Acceptance Testing</a:t>
            </a:r>
            <a:endParaRPr sz="2200" b="0" i="0" u="none" strike="noStrike" cap="none">
              <a:solidFill>
                <a:srgbClr val="000000"/>
              </a:solidFill>
              <a:latin typeface="Arial"/>
              <a:ea typeface="Arial"/>
              <a:cs typeface="Arial"/>
              <a:sym typeface="Arial"/>
            </a:endParaRPr>
          </a:p>
        </p:txBody>
      </p:sp>
      <p:cxnSp>
        <p:nvCxnSpPr>
          <p:cNvPr id="577" name="Google Shape;577;g11e1926e040_0_71"/>
          <p:cNvCxnSpPr/>
          <p:nvPr/>
        </p:nvCxnSpPr>
        <p:spPr>
          <a:xfrm>
            <a:off x="2532735" y="4083111"/>
            <a:ext cx="446400" cy="0"/>
          </a:xfrm>
          <a:prstGeom prst="straightConnector1">
            <a:avLst/>
          </a:prstGeom>
          <a:noFill/>
          <a:ln w="57150" cap="flat" cmpd="sng">
            <a:solidFill>
              <a:srgbClr val="F9DEC9"/>
            </a:solidFill>
            <a:prstDash val="solid"/>
            <a:round/>
            <a:headEnd type="none" w="sm" len="sm"/>
            <a:tailEnd type="triangle" w="med" len="med"/>
          </a:ln>
        </p:spPr>
      </p:cxnSp>
      <p:cxnSp>
        <p:nvCxnSpPr>
          <p:cNvPr id="578" name="Google Shape;578;g11e1926e040_0_71"/>
          <p:cNvCxnSpPr>
            <a:stCxn id="572" idx="3"/>
          </p:cNvCxnSpPr>
          <p:nvPr/>
        </p:nvCxnSpPr>
        <p:spPr>
          <a:xfrm rot="10800000" flipH="1">
            <a:off x="9698365" y="7042075"/>
            <a:ext cx="664200" cy="1200"/>
          </a:xfrm>
          <a:prstGeom prst="straightConnector1">
            <a:avLst/>
          </a:prstGeom>
          <a:noFill/>
          <a:ln w="57150" cap="flat" cmpd="sng">
            <a:solidFill>
              <a:srgbClr val="F9DEC9"/>
            </a:solidFill>
            <a:prstDash val="solid"/>
            <a:round/>
            <a:headEnd type="none" w="sm" len="sm"/>
            <a:tailEnd type="none" w="sm" len="sm"/>
          </a:ln>
        </p:spPr>
      </p:cxnSp>
      <p:cxnSp>
        <p:nvCxnSpPr>
          <p:cNvPr id="579" name="Google Shape;579;g11e1926e040_0_71"/>
          <p:cNvCxnSpPr/>
          <p:nvPr/>
        </p:nvCxnSpPr>
        <p:spPr>
          <a:xfrm rot="10800000">
            <a:off x="10375891" y="6461061"/>
            <a:ext cx="0" cy="601800"/>
          </a:xfrm>
          <a:prstGeom prst="straightConnector1">
            <a:avLst/>
          </a:prstGeom>
          <a:noFill/>
          <a:ln w="57150" cap="flat" cmpd="sng">
            <a:solidFill>
              <a:srgbClr val="F9DEC9"/>
            </a:solidFill>
            <a:prstDash val="solid"/>
            <a:round/>
            <a:headEnd type="none" w="sm" len="sm"/>
            <a:tailEnd type="triangle" w="med" len="med"/>
          </a:ln>
        </p:spPr>
      </p:cxnSp>
      <p:cxnSp>
        <p:nvCxnSpPr>
          <p:cNvPr id="580" name="Google Shape;580;g11e1926e040_0_71"/>
          <p:cNvCxnSpPr/>
          <p:nvPr/>
        </p:nvCxnSpPr>
        <p:spPr>
          <a:xfrm rot="10800000" flipH="1">
            <a:off x="11449500" y="6083613"/>
            <a:ext cx="664200" cy="1200"/>
          </a:xfrm>
          <a:prstGeom prst="straightConnector1">
            <a:avLst/>
          </a:prstGeom>
          <a:noFill/>
          <a:ln w="57150" cap="flat" cmpd="sng">
            <a:solidFill>
              <a:srgbClr val="F9DEC9"/>
            </a:solidFill>
            <a:prstDash val="solid"/>
            <a:round/>
            <a:headEnd type="none" w="sm" len="sm"/>
            <a:tailEnd type="none" w="sm" len="sm"/>
          </a:ln>
        </p:spPr>
      </p:cxnSp>
      <p:cxnSp>
        <p:nvCxnSpPr>
          <p:cNvPr id="581" name="Google Shape;581;g11e1926e040_0_71"/>
          <p:cNvCxnSpPr/>
          <p:nvPr/>
        </p:nvCxnSpPr>
        <p:spPr>
          <a:xfrm rot="10800000">
            <a:off x="12127028" y="5502609"/>
            <a:ext cx="0" cy="601800"/>
          </a:xfrm>
          <a:prstGeom prst="straightConnector1">
            <a:avLst/>
          </a:prstGeom>
          <a:noFill/>
          <a:ln w="57150" cap="flat" cmpd="sng">
            <a:solidFill>
              <a:srgbClr val="F9DEC9"/>
            </a:solidFill>
            <a:prstDash val="solid"/>
            <a:round/>
            <a:headEnd type="none" w="sm" len="sm"/>
            <a:tailEnd type="triangle" w="med" len="med"/>
          </a:ln>
        </p:spPr>
      </p:cxnSp>
      <p:cxnSp>
        <p:nvCxnSpPr>
          <p:cNvPr id="582" name="Google Shape;582;g11e1926e040_0_71"/>
          <p:cNvCxnSpPr/>
          <p:nvPr/>
        </p:nvCxnSpPr>
        <p:spPr>
          <a:xfrm rot="10800000" flipH="1">
            <a:off x="12626201" y="5072964"/>
            <a:ext cx="664200" cy="1200"/>
          </a:xfrm>
          <a:prstGeom prst="straightConnector1">
            <a:avLst/>
          </a:prstGeom>
          <a:noFill/>
          <a:ln w="57150" cap="flat" cmpd="sng">
            <a:solidFill>
              <a:srgbClr val="F9DEC9"/>
            </a:solidFill>
            <a:prstDash val="solid"/>
            <a:round/>
            <a:headEnd type="none" w="sm" len="sm"/>
            <a:tailEnd type="none" w="sm" len="sm"/>
          </a:ln>
        </p:spPr>
      </p:cxnSp>
      <p:cxnSp>
        <p:nvCxnSpPr>
          <p:cNvPr id="583" name="Google Shape;583;g11e1926e040_0_71"/>
          <p:cNvCxnSpPr/>
          <p:nvPr/>
        </p:nvCxnSpPr>
        <p:spPr>
          <a:xfrm rot="10800000">
            <a:off x="13303729" y="4491961"/>
            <a:ext cx="0" cy="601800"/>
          </a:xfrm>
          <a:prstGeom prst="straightConnector1">
            <a:avLst/>
          </a:prstGeom>
          <a:noFill/>
          <a:ln w="57150" cap="flat" cmpd="sng">
            <a:solidFill>
              <a:srgbClr val="F9DEC9"/>
            </a:solidFill>
            <a:prstDash val="solid"/>
            <a:round/>
            <a:headEnd type="none" w="sm" len="sm"/>
            <a:tailEnd type="triangle" w="med" len="med"/>
          </a:ln>
        </p:spPr>
      </p:cxnSp>
      <p:cxnSp>
        <p:nvCxnSpPr>
          <p:cNvPr id="584" name="Google Shape;584;g11e1926e040_0_71"/>
          <p:cNvCxnSpPr/>
          <p:nvPr/>
        </p:nvCxnSpPr>
        <p:spPr>
          <a:xfrm rot="10800000" flipH="1">
            <a:off x="13613173" y="4116572"/>
            <a:ext cx="664200" cy="1200"/>
          </a:xfrm>
          <a:prstGeom prst="straightConnector1">
            <a:avLst/>
          </a:prstGeom>
          <a:noFill/>
          <a:ln w="57150" cap="flat" cmpd="sng">
            <a:solidFill>
              <a:srgbClr val="F9DEC9"/>
            </a:solidFill>
            <a:prstDash val="solid"/>
            <a:round/>
            <a:headEnd type="none" w="sm" len="sm"/>
            <a:tailEnd type="none" w="sm" len="sm"/>
          </a:ln>
        </p:spPr>
      </p:cxnSp>
      <p:cxnSp>
        <p:nvCxnSpPr>
          <p:cNvPr id="585" name="Google Shape;585;g11e1926e040_0_71"/>
          <p:cNvCxnSpPr/>
          <p:nvPr/>
        </p:nvCxnSpPr>
        <p:spPr>
          <a:xfrm rot="10800000">
            <a:off x="14290701" y="3535567"/>
            <a:ext cx="0" cy="601800"/>
          </a:xfrm>
          <a:prstGeom prst="straightConnector1">
            <a:avLst/>
          </a:prstGeom>
          <a:noFill/>
          <a:ln w="57150" cap="flat" cmpd="sng">
            <a:solidFill>
              <a:srgbClr val="F9DEC9"/>
            </a:solidFill>
            <a:prstDash val="solid"/>
            <a:round/>
            <a:headEnd type="none" w="sm" len="sm"/>
            <a:tailEnd type="triangle" w="med" len="med"/>
          </a:ln>
        </p:spPr>
      </p:cxnSp>
      <p:sp>
        <p:nvSpPr>
          <p:cNvPr id="586" name="Google Shape;586;g11e1926e040_0_71"/>
          <p:cNvSpPr txBox="1"/>
          <p:nvPr/>
        </p:nvSpPr>
        <p:spPr>
          <a:xfrm>
            <a:off x="3610675" y="1412625"/>
            <a:ext cx="9453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latin typeface="Open Sans"/>
                <a:ea typeface="Open Sans"/>
                <a:cs typeface="Open Sans"/>
                <a:sym typeface="Open Sans"/>
              </a:rPr>
              <a:t>The different steps of the V model are:</a:t>
            </a:r>
            <a:endParaRPr sz="2200">
              <a:latin typeface="Open Sans"/>
              <a:ea typeface="Open Sans"/>
              <a:cs typeface="Open Sans"/>
              <a:sym typeface="Open Sans"/>
            </a:endParaRPr>
          </a:p>
        </p:txBody>
      </p:sp>
      <p:sp>
        <p:nvSpPr>
          <p:cNvPr id="3" name="Brandline">
            <a:extLst>
              <a:ext uri="{FF2B5EF4-FFF2-40B4-BE49-F238E27FC236}">
                <a16:creationId xmlns:a16="http://schemas.microsoft.com/office/drawing/2014/main" id="{4EEFEFE4-99DC-40D3-AB2C-3A2362A99D31}"/>
              </a:ext>
            </a:extLst>
          </p:cNvPr>
          <p:cNvSpPr/>
          <p:nvPr/>
        </p:nvSpPr>
        <p:spPr>
          <a:xfrm>
            <a:off x="7239000" y="867276"/>
            <a:ext cx="17780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6"/>
          <p:cNvPicPr preferRelativeResize="0"/>
          <p:nvPr/>
        </p:nvPicPr>
        <p:blipFill rotWithShape="1">
          <a:blip r:embed="rId3">
            <a:alphaModFix/>
          </a:blip>
          <a:srcRect/>
          <a:stretch/>
        </p:blipFill>
        <p:spPr>
          <a:xfrm>
            <a:off x="628944" y="2790098"/>
            <a:ext cx="457200" cy="457200"/>
          </a:xfrm>
          <a:prstGeom prst="rect">
            <a:avLst/>
          </a:prstGeom>
          <a:noFill/>
          <a:ln>
            <a:noFill/>
          </a:ln>
        </p:spPr>
      </p:pic>
      <p:pic>
        <p:nvPicPr>
          <p:cNvPr id="275" name="Google Shape;275;p6"/>
          <p:cNvPicPr preferRelativeResize="0"/>
          <p:nvPr/>
        </p:nvPicPr>
        <p:blipFill rotWithShape="1">
          <a:blip r:embed="rId3">
            <a:alphaModFix/>
          </a:blip>
          <a:srcRect/>
          <a:stretch/>
        </p:blipFill>
        <p:spPr>
          <a:xfrm>
            <a:off x="628943" y="3980677"/>
            <a:ext cx="457200" cy="457200"/>
          </a:xfrm>
          <a:prstGeom prst="rect">
            <a:avLst/>
          </a:prstGeom>
          <a:noFill/>
          <a:ln>
            <a:noFill/>
          </a:ln>
        </p:spPr>
      </p:pic>
      <p:pic>
        <p:nvPicPr>
          <p:cNvPr id="276" name="Google Shape;276;p6"/>
          <p:cNvPicPr preferRelativeResize="0"/>
          <p:nvPr/>
        </p:nvPicPr>
        <p:blipFill rotWithShape="1">
          <a:blip r:embed="rId3">
            <a:alphaModFix/>
          </a:blip>
          <a:srcRect/>
          <a:stretch/>
        </p:blipFill>
        <p:spPr>
          <a:xfrm>
            <a:off x="628942" y="5173374"/>
            <a:ext cx="457200" cy="457200"/>
          </a:xfrm>
          <a:prstGeom prst="rect">
            <a:avLst/>
          </a:prstGeom>
          <a:noFill/>
          <a:ln>
            <a:noFill/>
          </a:ln>
        </p:spPr>
      </p:pic>
      <p:pic>
        <p:nvPicPr>
          <p:cNvPr id="277" name="Google Shape;277;p6"/>
          <p:cNvPicPr preferRelativeResize="0"/>
          <p:nvPr/>
        </p:nvPicPr>
        <p:blipFill rotWithShape="1">
          <a:blip r:embed="rId3">
            <a:alphaModFix/>
          </a:blip>
          <a:srcRect/>
          <a:stretch/>
        </p:blipFill>
        <p:spPr>
          <a:xfrm>
            <a:off x="628941" y="6367158"/>
            <a:ext cx="457200" cy="457200"/>
          </a:xfrm>
          <a:prstGeom prst="rect">
            <a:avLst/>
          </a:prstGeom>
          <a:noFill/>
          <a:ln>
            <a:noFill/>
          </a:ln>
        </p:spPr>
      </p:pic>
      <p:sp>
        <p:nvSpPr>
          <p:cNvPr id="278" name="Google Shape;278;p6"/>
          <p:cNvSpPr txBox="1">
            <a:spLocks noGrp="1"/>
          </p:cNvSpPr>
          <p:nvPr>
            <p:ph type="body" idx="1"/>
          </p:nvPr>
        </p:nvSpPr>
        <p:spPr>
          <a:xfrm>
            <a:off x="1259550" y="2881626"/>
            <a:ext cx="8229600" cy="4572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ts val="0"/>
              </a:spcAft>
              <a:buSzPts val="2800"/>
              <a:buFont typeface="Arial"/>
              <a:buNone/>
            </a:pPr>
            <a:r>
              <a:rPr lang="en-US"/>
              <a:t>Elaborate Software development models</a:t>
            </a:r>
            <a:endParaRPr/>
          </a:p>
        </p:txBody>
      </p:sp>
      <p:sp>
        <p:nvSpPr>
          <p:cNvPr id="279" name="Google Shape;279;p6"/>
          <p:cNvSpPr txBox="1">
            <a:spLocks noGrp="1"/>
          </p:cNvSpPr>
          <p:nvPr>
            <p:ph type="body" idx="2"/>
          </p:nvPr>
        </p:nvSpPr>
        <p:spPr>
          <a:xfrm>
            <a:off x="1259560" y="3994996"/>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Comprehend Software evolution</a:t>
            </a:r>
            <a:endParaRPr/>
          </a:p>
        </p:txBody>
      </p:sp>
      <p:sp>
        <p:nvSpPr>
          <p:cNvPr id="280" name="Google Shape;280;p6"/>
          <p:cNvSpPr txBox="1">
            <a:spLocks noGrp="1"/>
          </p:cNvSpPr>
          <p:nvPr>
            <p:ph type="body" idx="3"/>
          </p:nvPr>
        </p:nvSpPr>
        <p:spPr>
          <a:xfrm>
            <a:off x="1259560" y="5199864"/>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Analyze Software Development Paradigm</a:t>
            </a:r>
            <a:endParaRPr/>
          </a:p>
        </p:txBody>
      </p:sp>
      <p:sp>
        <p:nvSpPr>
          <p:cNvPr id="281" name="Google Shape;281;p6"/>
          <p:cNvSpPr txBox="1">
            <a:spLocks noGrp="1"/>
          </p:cNvSpPr>
          <p:nvPr>
            <p:ph type="body" idx="4"/>
          </p:nvPr>
        </p:nvSpPr>
        <p:spPr>
          <a:xfrm>
            <a:off x="1259560" y="6436307"/>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Apply Software Development life cycle</a:t>
            </a:r>
            <a:endParaRPr/>
          </a:p>
        </p:txBody>
      </p:sp>
      <p:sp>
        <p:nvSpPr>
          <p:cNvPr id="282" name="Google Shape;282;p6"/>
          <p:cNvSpPr txBox="1"/>
          <p:nvPr/>
        </p:nvSpPr>
        <p:spPr>
          <a:xfrm>
            <a:off x="989500" y="1834825"/>
            <a:ext cx="71385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g11e1926e040_0_435"/>
          <p:cNvSpPr txBox="1">
            <a:spLocks noGrp="1"/>
          </p:cNvSpPr>
          <p:nvPr>
            <p:ph type="title"/>
          </p:nvPr>
        </p:nvSpPr>
        <p:spPr>
          <a:xfrm>
            <a:off x="-10161" y="229875"/>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Font typeface="Arial"/>
              <a:buNone/>
            </a:pPr>
            <a:r>
              <a:rPr lang="en-US">
                <a:solidFill>
                  <a:srgbClr val="3F3F3F"/>
                </a:solidFill>
              </a:rPr>
              <a:t>V Model</a:t>
            </a:r>
            <a:endParaRPr>
              <a:solidFill>
                <a:srgbClr val="3F3F3F"/>
              </a:solidFill>
            </a:endParaRPr>
          </a:p>
        </p:txBody>
      </p:sp>
      <p:sp>
        <p:nvSpPr>
          <p:cNvPr id="592" name="Google Shape;592;g11e1926e040_0_435"/>
          <p:cNvSpPr/>
          <p:nvPr/>
        </p:nvSpPr>
        <p:spPr>
          <a:xfrm>
            <a:off x="2027950" y="1427924"/>
            <a:ext cx="12200100" cy="1323300"/>
          </a:xfrm>
          <a:prstGeom prst="roundRect">
            <a:avLst>
              <a:gd name="adj" fmla="val 16667"/>
            </a:avLst>
          </a:prstGeom>
          <a:solidFill>
            <a:srgbClr val="F9DEC9"/>
          </a:solidFill>
          <a:ln w="9525" cap="flat" cmpd="sng">
            <a:solidFill>
              <a:srgbClr val="EF646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 models are used in projects where downtime and failures are unacceptably high. For example, medical software and aviation fleet management software.</a:t>
            </a:r>
            <a:endParaRPr sz="2200" b="0" i="0" u="none" strike="noStrike" cap="none">
              <a:solidFill>
                <a:srgbClr val="3F3F3F"/>
              </a:solidFill>
              <a:latin typeface="Open Sans"/>
              <a:ea typeface="Open Sans"/>
              <a:cs typeface="Open Sans"/>
              <a:sym typeface="Open Sans"/>
            </a:endParaRPr>
          </a:p>
        </p:txBody>
      </p:sp>
      <p:pic>
        <p:nvPicPr>
          <p:cNvPr id="593" name="Google Shape;593;g11e1926e040_0_435"/>
          <p:cNvPicPr preferRelativeResize="0"/>
          <p:nvPr/>
        </p:nvPicPr>
        <p:blipFill rotWithShape="1">
          <a:blip r:embed="rId3">
            <a:alphaModFix/>
          </a:blip>
          <a:srcRect/>
          <a:stretch/>
        </p:blipFill>
        <p:spPr>
          <a:xfrm>
            <a:off x="4628532" y="3912988"/>
            <a:ext cx="2108675" cy="2108675"/>
          </a:xfrm>
          <a:prstGeom prst="rect">
            <a:avLst/>
          </a:prstGeom>
          <a:noFill/>
          <a:ln>
            <a:noFill/>
          </a:ln>
        </p:spPr>
      </p:pic>
      <p:pic>
        <p:nvPicPr>
          <p:cNvPr id="594" name="Google Shape;594;g11e1926e040_0_435"/>
          <p:cNvPicPr preferRelativeResize="0"/>
          <p:nvPr/>
        </p:nvPicPr>
        <p:blipFill rotWithShape="1">
          <a:blip r:embed="rId4">
            <a:alphaModFix/>
          </a:blip>
          <a:srcRect/>
          <a:stretch/>
        </p:blipFill>
        <p:spPr>
          <a:xfrm>
            <a:off x="9913125" y="3912988"/>
            <a:ext cx="2108675" cy="2108675"/>
          </a:xfrm>
          <a:prstGeom prst="rect">
            <a:avLst/>
          </a:prstGeom>
          <a:noFill/>
          <a:ln>
            <a:noFill/>
          </a:ln>
        </p:spPr>
      </p:pic>
      <p:sp>
        <p:nvSpPr>
          <p:cNvPr id="595" name="Google Shape;595;g11e1926e040_0_435"/>
          <p:cNvSpPr/>
          <p:nvPr/>
        </p:nvSpPr>
        <p:spPr>
          <a:xfrm>
            <a:off x="7239000" y="816349"/>
            <a:ext cx="177808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g11e1926e040_0_7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Incremental Model</a:t>
            </a:r>
            <a:endParaRPr>
              <a:solidFill>
                <a:srgbClr val="3F3F3F"/>
              </a:solidFill>
            </a:endParaRPr>
          </a:p>
        </p:txBody>
      </p:sp>
      <p:sp>
        <p:nvSpPr>
          <p:cNvPr id="601" name="Google Shape;601;g11e1926e040_0_77"/>
          <p:cNvSpPr/>
          <p:nvPr/>
        </p:nvSpPr>
        <p:spPr>
          <a:xfrm>
            <a:off x="6204375" y="3288100"/>
            <a:ext cx="8725200" cy="3641700"/>
          </a:xfrm>
          <a:prstGeom prst="roundRect">
            <a:avLst>
              <a:gd name="adj" fmla="val 16667"/>
            </a:avLst>
          </a:prstGeom>
          <a:solidFill>
            <a:srgbClr val="F9DEC9"/>
          </a:solidFill>
          <a:ln w="9525" cap="flat" cmpd="sng">
            <a:solidFill>
              <a:srgbClr val="F9DEC9"/>
            </a:solidFill>
            <a:prstDash val="solid"/>
            <a:round/>
            <a:headEnd type="none" w="sm" len="sm"/>
            <a:tailEnd type="none" w="sm" len="sm"/>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Analysis, implementation, testing, and maintenance are the steps in this model.</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Each iteration goes through the processes of requirements, design, coding, and testing.</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It includes both development and upkeep.</a:t>
            </a:r>
            <a:endParaRPr sz="2200" b="0" i="0" u="none" strike="noStrike" cap="none">
              <a:solidFill>
                <a:srgbClr val="3F3F3F"/>
              </a:solidFill>
              <a:latin typeface="Open Sans"/>
              <a:ea typeface="Open Sans"/>
              <a:cs typeface="Open Sans"/>
              <a:sym typeface="Open Sans"/>
            </a:endParaRPr>
          </a:p>
        </p:txBody>
      </p:sp>
      <p:sp>
        <p:nvSpPr>
          <p:cNvPr id="602" name="Google Shape;602;g11e1926e040_0_77"/>
          <p:cNvSpPr/>
          <p:nvPr/>
        </p:nvSpPr>
        <p:spPr>
          <a:xfrm>
            <a:off x="6032500" y="816352"/>
            <a:ext cx="4204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03" name="Google Shape;603;g11e1926e040_0_77"/>
          <p:cNvPicPr preferRelativeResize="0"/>
          <p:nvPr/>
        </p:nvPicPr>
        <p:blipFill rotWithShape="1">
          <a:blip r:embed="rId3">
            <a:alphaModFix/>
          </a:blip>
          <a:srcRect/>
          <a:stretch/>
        </p:blipFill>
        <p:spPr>
          <a:xfrm>
            <a:off x="3006400" y="3090390"/>
            <a:ext cx="2096425" cy="2096425"/>
          </a:xfrm>
          <a:prstGeom prst="rect">
            <a:avLst/>
          </a:prstGeom>
          <a:noFill/>
          <a:ln>
            <a:noFill/>
          </a:ln>
        </p:spPr>
      </p:pic>
      <p:pic>
        <p:nvPicPr>
          <p:cNvPr id="604" name="Google Shape;604;g11e1926e040_0_77"/>
          <p:cNvPicPr preferRelativeResize="0"/>
          <p:nvPr/>
        </p:nvPicPr>
        <p:blipFill rotWithShape="1">
          <a:blip r:embed="rId4">
            <a:alphaModFix/>
          </a:blip>
          <a:srcRect/>
          <a:stretch/>
        </p:blipFill>
        <p:spPr>
          <a:xfrm>
            <a:off x="3006400" y="5491050"/>
            <a:ext cx="2096425" cy="2096425"/>
          </a:xfrm>
          <a:prstGeom prst="rect">
            <a:avLst/>
          </a:prstGeom>
          <a:noFill/>
          <a:ln>
            <a:noFill/>
          </a:ln>
        </p:spPr>
      </p:pic>
      <p:sp>
        <p:nvSpPr>
          <p:cNvPr id="605" name="Google Shape;605;g11e1926e040_0_77"/>
          <p:cNvSpPr/>
          <p:nvPr/>
        </p:nvSpPr>
        <p:spPr>
          <a:xfrm>
            <a:off x="1975100" y="1262250"/>
            <a:ext cx="12598800" cy="1187400"/>
          </a:xfrm>
          <a:prstGeom prst="roundRect">
            <a:avLst>
              <a:gd name="adj" fmla="val 16667"/>
            </a:avLst>
          </a:prstGeom>
          <a:solidFill>
            <a:srgbClr val="F9DEC9"/>
          </a:solidFill>
          <a:ln w="9525" cap="flat" cmpd="sng">
            <a:solidFill>
              <a:srgbClr val="F9DEC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US" sz="2200">
                <a:solidFill>
                  <a:srgbClr val="3F3F3F"/>
                </a:solidFill>
                <a:latin typeface="Open Sans"/>
                <a:ea typeface="Open Sans"/>
                <a:cs typeface="Open Sans"/>
                <a:sym typeface="Open Sans"/>
              </a:rPr>
              <a:t>The incremental model is a software development process that distributes requirements into multiple stand-alone modules during the software development cycle.</a:t>
            </a:r>
            <a:endParaRPr sz="2200">
              <a:solidFill>
                <a:srgbClr val="3F3F3F"/>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11ec9c415d9_0_9"/>
          <p:cNvSpPr txBox="1">
            <a:spLocks noGrp="1"/>
          </p:cNvSpPr>
          <p:nvPr>
            <p:ph type="title"/>
          </p:nvPr>
        </p:nvSpPr>
        <p:spPr>
          <a:xfrm>
            <a:off x="-1010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Incremental Model</a:t>
            </a:r>
            <a:endParaRPr>
              <a:solidFill>
                <a:srgbClr val="3F3F3F"/>
              </a:solidFill>
            </a:endParaRPr>
          </a:p>
        </p:txBody>
      </p:sp>
      <p:sp>
        <p:nvSpPr>
          <p:cNvPr id="611" name="Google Shape;611;g11ec9c415d9_0_9"/>
          <p:cNvSpPr/>
          <p:nvPr/>
        </p:nvSpPr>
        <p:spPr>
          <a:xfrm>
            <a:off x="6032500" y="816352"/>
            <a:ext cx="4204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2" name="Google Shape;612;g11ec9c415d9_0_9"/>
          <p:cNvSpPr/>
          <p:nvPr/>
        </p:nvSpPr>
        <p:spPr>
          <a:xfrm>
            <a:off x="5168370" y="3006574"/>
            <a:ext cx="10138200" cy="3705700"/>
          </a:xfrm>
          <a:prstGeom prst="roundRect">
            <a:avLst>
              <a:gd name="adj" fmla="val 16667"/>
            </a:avLst>
          </a:prstGeom>
          <a:solidFill>
            <a:srgbClr val="F9DEC9"/>
          </a:solidFill>
          <a:ln w="9525" cap="flat" cmpd="sng">
            <a:solidFill>
              <a:schemeClr val="accent2">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000000"/>
              </a:buClr>
              <a:buSzPts val="2200"/>
              <a:buFont typeface="Open Sans"/>
              <a:buChar char="●"/>
            </a:pPr>
            <a:r>
              <a:rPr lang="en-US" sz="2200" b="0" i="0" u="none" strike="noStrike" cap="none">
                <a:solidFill>
                  <a:srgbClr val="3F3F3F"/>
                </a:solidFill>
                <a:latin typeface="Open Sans"/>
                <a:ea typeface="Open Sans"/>
                <a:cs typeface="Open Sans"/>
                <a:sym typeface="Open Sans"/>
              </a:rPr>
              <a:t>When a product meets all its specifications, it is said to be finished.</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000000"/>
              </a:buClr>
              <a:buSzPts val="2200"/>
              <a:buFont typeface="Open Sans"/>
              <a:buChar char="●"/>
            </a:pPr>
            <a:r>
              <a:rPr lang="en-US" sz="2200" b="0" i="0" u="none" strike="noStrike" cap="none">
                <a:solidFill>
                  <a:srgbClr val="3F3F3F"/>
                </a:solidFill>
                <a:latin typeface="Open Sans"/>
                <a:ea typeface="Open Sans"/>
                <a:cs typeface="Open Sans"/>
                <a:sym typeface="Open Sans"/>
              </a:rPr>
              <a:t>This approach combines parts of the waterfall model with prototyping iteration.</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000000"/>
              </a:buClr>
              <a:buSzPts val="2200"/>
              <a:buFont typeface="Open Sans"/>
              <a:buChar char="●"/>
            </a:pPr>
            <a:r>
              <a:rPr lang="en-US" sz="2200" b="0" i="0" u="none" strike="noStrike" cap="none">
                <a:solidFill>
                  <a:srgbClr val="3F3F3F"/>
                </a:solidFill>
                <a:latin typeface="Open Sans"/>
                <a:ea typeface="Open Sans"/>
                <a:cs typeface="Open Sans"/>
                <a:sym typeface="Open Sans"/>
              </a:rPr>
              <a:t>When the first increment is achieved, the system is put into production.</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000000"/>
              </a:buClr>
              <a:buSzPts val="2200"/>
              <a:buFont typeface="Open Sans"/>
              <a:buChar char="●"/>
            </a:pPr>
            <a:r>
              <a:rPr lang="en-US" sz="2200" b="0" i="0" u="none" strike="noStrike" cap="none">
                <a:solidFill>
                  <a:srgbClr val="3F3F3F"/>
                </a:solidFill>
                <a:latin typeface="Open Sans"/>
                <a:ea typeface="Open Sans"/>
                <a:cs typeface="Open Sans"/>
                <a:sym typeface="Open Sans"/>
              </a:rPr>
              <a:t>The development of a system is split down into several smaller tasks. The most important criterion is addressed first.</a:t>
            </a:r>
            <a:endParaRPr sz="2200" b="0" i="0" u="none" strike="noStrike" cap="none">
              <a:solidFill>
                <a:srgbClr val="3F3F3F"/>
              </a:solidFill>
              <a:latin typeface="Open Sans"/>
              <a:ea typeface="Open Sans"/>
              <a:cs typeface="Open Sans"/>
              <a:sym typeface="Open Sans"/>
            </a:endParaRPr>
          </a:p>
        </p:txBody>
      </p:sp>
      <p:pic>
        <p:nvPicPr>
          <p:cNvPr id="613" name="Google Shape;613;g11ec9c415d9_0_9"/>
          <p:cNvPicPr preferRelativeResize="0"/>
          <p:nvPr/>
        </p:nvPicPr>
        <p:blipFill rotWithShape="1">
          <a:blip r:embed="rId3">
            <a:alphaModFix/>
          </a:blip>
          <a:srcRect/>
          <a:stretch/>
        </p:blipFill>
        <p:spPr>
          <a:xfrm>
            <a:off x="1926325" y="1690850"/>
            <a:ext cx="2199250" cy="2199250"/>
          </a:xfrm>
          <a:prstGeom prst="rect">
            <a:avLst/>
          </a:prstGeom>
          <a:noFill/>
          <a:ln>
            <a:noFill/>
          </a:ln>
        </p:spPr>
      </p:pic>
      <p:pic>
        <p:nvPicPr>
          <p:cNvPr id="614" name="Google Shape;614;g11ec9c415d9_0_9"/>
          <p:cNvPicPr preferRelativeResize="0"/>
          <p:nvPr/>
        </p:nvPicPr>
        <p:blipFill rotWithShape="1">
          <a:blip r:embed="rId4">
            <a:alphaModFix/>
          </a:blip>
          <a:srcRect/>
          <a:stretch/>
        </p:blipFill>
        <p:spPr>
          <a:xfrm>
            <a:off x="1926325" y="4859424"/>
            <a:ext cx="2199250" cy="2199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g11e1926e040_0_8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Incremental Model</a:t>
            </a:r>
            <a:endParaRPr/>
          </a:p>
        </p:txBody>
      </p:sp>
      <p:sp>
        <p:nvSpPr>
          <p:cNvPr id="620" name="Google Shape;620;g11e1926e040_0_83"/>
          <p:cNvSpPr/>
          <p:nvPr/>
        </p:nvSpPr>
        <p:spPr>
          <a:xfrm>
            <a:off x="6032500" y="816352"/>
            <a:ext cx="4204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1" name="Google Shape;621;g11e1926e040_0_83"/>
          <p:cNvSpPr/>
          <p:nvPr/>
        </p:nvSpPr>
        <p:spPr>
          <a:xfrm>
            <a:off x="1899675" y="2620028"/>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Analysis</a:t>
            </a:r>
            <a:endParaRPr sz="1400" b="0" i="0" u="none" strike="noStrike" cap="none">
              <a:solidFill>
                <a:srgbClr val="000000"/>
              </a:solidFill>
              <a:latin typeface="Arial"/>
              <a:ea typeface="Arial"/>
              <a:cs typeface="Arial"/>
              <a:sym typeface="Arial"/>
            </a:endParaRPr>
          </a:p>
        </p:txBody>
      </p:sp>
      <p:sp>
        <p:nvSpPr>
          <p:cNvPr id="622" name="Google Shape;622;g11e1926e040_0_83"/>
          <p:cNvSpPr/>
          <p:nvPr/>
        </p:nvSpPr>
        <p:spPr>
          <a:xfrm>
            <a:off x="4337507" y="2620027"/>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Design</a:t>
            </a:r>
            <a:endParaRPr sz="1400" b="0" i="0" u="none" strike="noStrike" cap="none">
              <a:solidFill>
                <a:srgbClr val="000000"/>
              </a:solidFill>
              <a:latin typeface="Arial"/>
              <a:ea typeface="Arial"/>
              <a:cs typeface="Arial"/>
              <a:sym typeface="Arial"/>
            </a:endParaRPr>
          </a:p>
        </p:txBody>
      </p:sp>
      <p:sp>
        <p:nvSpPr>
          <p:cNvPr id="623" name="Google Shape;623;g11e1926e040_0_83"/>
          <p:cNvSpPr/>
          <p:nvPr/>
        </p:nvSpPr>
        <p:spPr>
          <a:xfrm>
            <a:off x="6775338" y="2620026"/>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sp>
        <p:nvSpPr>
          <p:cNvPr id="624" name="Google Shape;624;g11e1926e040_0_83"/>
          <p:cNvSpPr/>
          <p:nvPr/>
        </p:nvSpPr>
        <p:spPr>
          <a:xfrm>
            <a:off x="9213170" y="2620026"/>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Test</a:t>
            </a:r>
            <a:endParaRPr sz="1400" b="0" i="0" u="none" strike="noStrike" cap="none">
              <a:solidFill>
                <a:srgbClr val="000000"/>
              </a:solidFill>
              <a:latin typeface="Arial"/>
              <a:ea typeface="Arial"/>
              <a:cs typeface="Arial"/>
              <a:sym typeface="Arial"/>
            </a:endParaRPr>
          </a:p>
        </p:txBody>
      </p:sp>
      <p:sp>
        <p:nvSpPr>
          <p:cNvPr id="625" name="Google Shape;625;g11e1926e040_0_83"/>
          <p:cNvSpPr/>
          <p:nvPr/>
        </p:nvSpPr>
        <p:spPr>
          <a:xfrm>
            <a:off x="11651002" y="2620025"/>
            <a:ext cx="2269200" cy="980400"/>
          </a:xfrm>
          <a:prstGeom prst="roundRect">
            <a:avLst>
              <a:gd name="adj" fmla="val 16667"/>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Increment - 1</a:t>
            </a:r>
            <a:endParaRPr sz="1400" b="0" i="0" u="none" strike="noStrike" cap="none">
              <a:solidFill>
                <a:srgbClr val="000000"/>
              </a:solidFill>
              <a:latin typeface="Arial"/>
              <a:ea typeface="Arial"/>
              <a:cs typeface="Arial"/>
              <a:sym typeface="Arial"/>
            </a:endParaRPr>
          </a:p>
        </p:txBody>
      </p:sp>
      <p:cxnSp>
        <p:nvCxnSpPr>
          <p:cNvPr id="626" name="Google Shape;626;g11e1926e040_0_83"/>
          <p:cNvCxnSpPr/>
          <p:nvPr/>
        </p:nvCxnSpPr>
        <p:spPr>
          <a:xfrm>
            <a:off x="6417967" y="3105493"/>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627" name="Google Shape;627;g11e1926e040_0_83"/>
          <p:cNvCxnSpPr/>
          <p:nvPr/>
        </p:nvCxnSpPr>
        <p:spPr>
          <a:xfrm>
            <a:off x="3972350" y="3162466"/>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628" name="Google Shape;628;g11e1926e040_0_83"/>
          <p:cNvCxnSpPr/>
          <p:nvPr/>
        </p:nvCxnSpPr>
        <p:spPr>
          <a:xfrm>
            <a:off x="8825296" y="3162466"/>
            <a:ext cx="315900" cy="0"/>
          </a:xfrm>
          <a:prstGeom prst="straightConnector1">
            <a:avLst/>
          </a:prstGeom>
          <a:noFill/>
          <a:ln w="38100" cap="flat" cmpd="sng">
            <a:solidFill>
              <a:srgbClr val="E9AFA3"/>
            </a:solidFill>
            <a:prstDash val="solid"/>
            <a:round/>
            <a:headEnd type="none" w="sm" len="sm"/>
            <a:tailEnd type="triangle" w="med" len="med"/>
          </a:ln>
        </p:spPr>
      </p:cxnSp>
      <p:sp>
        <p:nvSpPr>
          <p:cNvPr id="629" name="Google Shape;629;g11e1926e040_0_83"/>
          <p:cNvSpPr/>
          <p:nvPr/>
        </p:nvSpPr>
        <p:spPr>
          <a:xfrm>
            <a:off x="2557654" y="4256538"/>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Analysis</a:t>
            </a:r>
            <a:endParaRPr sz="1400" b="0" i="0" u="none" strike="noStrike" cap="none">
              <a:solidFill>
                <a:srgbClr val="000000"/>
              </a:solidFill>
              <a:latin typeface="Arial"/>
              <a:ea typeface="Arial"/>
              <a:cs typeface="Arial"/>
              <a:sym typeface="Arial"/>
            </a:endParaRPr>
          </a:p>
        </p:txBody>
      </p:sp>
      <p:sp>
        <p:nvSpPr>
          <p:cNvPr id="630" name="Google Shape;630;g11e1926e040_0_83"/>
          <p:cNvSpPr/>
          <p:nvPr/>
        </p:nvSpPr>
        <p:spPr>
          <a:xfrm>
            <a:off x="4995485" y="4256537"/>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Design</a:t>
            </a:r>
            <a:endParaRPr sz="1400" b="0" i="0" u="none" strike="noStrike" cap="none">
              <a:solidFill>
                <a:srgbClr val="000000"/>
              </a:solidFill>
              <a:latin typeface="Arial"/>
              <a:ea typeface="Arial"/>
              <a:cs typeface="Arial"/>
              <a:sym typeface="Arial"/>
            </a:endParaRPr>
          </a:p>
        </p:txBody>
      </p:sp>
      <p:sp>
        <p:nvSpPr>
          <p:cNvPr id="631" name="Google Shape;631;g11e1926e040_0_83"/>
          <p:cNvSpPr/>
          <p:nvPr/>
        </p:nvSpPr>
        <p:spPr>
          <a:xfrm>
            <a:off x="7433317" y="4256536"/>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sp>
        <p:nvSpPr>
          <p:cNvPr id="632" name="Google Shape;632;g11e1926e040_0_83"/>
          <p:cNvSpPr/>
          <p:nvPr/>
        </p:nvSpPr>
        <p:spPr>
          <a:xfrm>
            <a:off x="9871149" y="4256536"/>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Test</a:t>
            </a:r>
            <a:endParaRPr sz="1400" b="0" i="0" u="none" strike="noStrike" cap="none">
              <a:solidFill>
                <a:srgbClr val="000000"/>
              </a:solidFill>
              <a:latin typeface="Arial"/>
              <a:ea typeface="Arial"/>
              <a:cs typeface="Arial"/>
              <a:sym typeface="Arial"/>
            </a:endParaRPr>
          </a:p>
        </p:txBody>
      </p:sp>
      <p:sp>
        <p:nvSpPr>
          <p:cNvPr id="633" name="Google Shape;633;g11e1926e040_0_83"/>
          <p:cNvSpPr/>
          <p:nvPr/>
        </p:nvSpPr>
        <p:spPr>
          <a:xfrm>
            <a:off x="12308980" y="4256535"/>
            <a:ext cx="2269200" cy="980400"/>
          </a:xfrm>
          <a:prstGeom prst="roundRect">
            <a:avLst>
              <a:gd name="adj" fmla="val 16667"/>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Increment - 2</a:t>
            </a:r>
            <a:endParaRPr sz="1400" b="0" i="0" u="none" strike="noStrike" cap="none">
              <a:solidFill>
                <a:srgbClr val="000000"/>
              </a:solidFill>
              <a:latin typeface="Arial"/>
              <a:ea typeface="Arial"/>
              <a:cs typeface="Arial"/>
              <a:sym typeface="Arial"/>
            </a:endParaRPr>
          </a:p>
        </p:txBody>
      </p:sp>
      <p:cxnSp>
        <p:nvCxnSpPr>
          <p:cNvPr id="634" name="Google Shape;634;g11e1926e040_0_83"/>
          <p:cNvCxnSpPr/>
          <p:nvPr/>
        </p:nvCxnSpPr>
        <p:spPr>
          <a:xfrm>
            <a:off x="7075946" y="4742003"/>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635" name="Google Shape;635;g11e1926e040_0_83"/>
          <p:cNvCxnSpPr/>
          <p:nvPr/>
        </p:nvCxnSpPr>
        <p:spPr>
          <a:xfrm>
            <a:off x="4630329" y="4798977"/>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636" name="Google Shape;636;g11e1926e040_0_83"/>
          <p:cNvCxnSpPr/>
          <p:nvPr/>
        </p:nvCxnSpPr>
        <p:spPr>
          <a:xfrm>
            <a:off x="9483275" y="4798977"/>
            <a:ext cx="315900" cy="0"/>
          </a:xfrm>
          <a:prstGeom prst="straightConnector1">
            <a:avLst/>
          </a:prstGeom>
          <a:noFill/>
          <a:ln w="38100" cap="flat" cmpd="sng">
            <a:solidFill>
              <a:srgbClr val="E9AFA3"/>
            </a:solidFill>
            <a:prstDash val="solid"/>
            <a:round/>
            <a:headEnd type="none" w="sm" len="sm"/>
            <a:tailEnd type="triangle" w="med" len="med"/>
          </a:ln>
        </p:spPr>
      </p:cxnSp>
      <p:sp>
        <p:nvSpPr>
          <p:cNvPr id="637" name="Google Shape;637;g11e1926e040_0_83"/>
          <p:cNvSpPr/>
          <p:nvPr/>
        </p:nvSpPr>
        <p:spPr>
          <a:xfrm>
            <a:off x="3168067" y="5888275"/>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Analysis</a:t>
            </a:r>
            <a:endParaRPr sz="1400" b="0" i="0" u="none" strike="noStrike" cap="none">
              <a:solidFill>
                <a:srgbClr val="000000"/>
              </a:solidFill>
              <a:latin typeface="Arial"/>
              <a:ea typeface="Arial"/>
              <a:cs typeface="Arial"/>
              <a:sym typeface="Arial"/>
            </a:endParaRPr>
          </a:p>
        </p:txBody>
      </p:sp>
      <p:sp>
        <p:nvSpPr>
          <p:cNvPr id="638" name="Google Shape;638;g11e1926e040_0_83"/>
          <p:cNvSpPr/>
          <p:nvPr/>
        </p:nvSpPr>
        <p:spPr>
          <a:xfrm>
            <a:off x="5605898" y="5888274"/>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Design</a:t>
            </a:r>
            <a:endParaRPr sz="1400" b="0" i="0" u="none" strike="noStrike" cap="none">
              <a:solidFill>
                <a:srgbClr val="000000"/>
              </a:solidFill>
              <a:latin typeface="Arial"/>
              <a:ea typeface="Arial"/>
              <a:cs typeface="Arial"/>
              <a:sym typeface="Arial"/>
            </a:endParaRPr>
          </a:p>
        </p:txBody>
      </p:sp>
      <p:sp>
        <p:nvSpPr>
          <p:cNvPr id="639" name="Google Shape;639;g11e1926e040_0_83"/>
          <p:cNvSpPr/>
          <p:nvPr/>
        </p:nvSpPr>
        <p:spPr>
          <a:xfrm>
            <a:off x="8043730" y="5888273"/>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sp>
        <p:nvSpPr>
          <p:cNvPr id="640" name="Google Shape;640;g11e1926e040_0_83"/>
          <p:cNvSpPr/>
          <p:nvPr/>
        </p:nvSpPr>
        <p:spPr>
          <a:xfrm>
            <a:off x="10481562" y="5888273"/>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Test</a:t>
            </a:r>
            <a:endParaRPr sz="1400" b="0" i="0" u="none" strike="noStrike" cap="none">
              <a:solidFill>
                <a:srgbClr val="000000"/>
              </a:solidFill>
              <a:latin typeface="Arial"/>
              <a:ea typeface="Arial"/>
              <a:cs typeface="Arial"/>
              <a:sym typeface="Arial"/>
            </a:endParaRPr>
          </a:p>
        </p:txBody>
      </p:sp>
      <p:sp>
        <p:nvSpPr>
          <p:cNvPr id="641" name="Google Shape;641;g11e1926e040_0_83"/>
          <p:cNvSpPr/>
          <p:nvPr/>
        </p:nvSpPr>
        <p:spPr>
          <a:xfrm>
            <a:off x="12919394" y="5888272"/>
            <a:ext cx="2269200" cy="980400"/>
          </a:xfrm>
          <a:prstGeom prst="roundRect">
            <a:avLst>
              <a:gd name="adj" fmla="val 16667"/>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Increment - 3</a:t>
            </a:r>
            <a:endParaRPr sz="1400" b="0" i="0" u="none" strike="noStrike" cap="none">
              <a:solidFill>
                <a:srgbClr val="000000"/>
              </a:solidFill>
              <a:latin typeface="Arial"/>
              <a:ea typeface="Arial"/>
              <a:cs typeface="Arial"/>
              <a:sym typeface="Arial"/>
            </a:endParaRPr>
          </a:p>
        </p:txBody>
      </p:sp>
      <p:cxnSp>
        <p:nvCxnSpPr>
          <p:cNvPr id="642" name="Google Shape;642;g11e1926e040_0_83"/>
          <p:cNvCxnSpPr/>
          <p:nvPr/>
        </p:nvCxnSpPr>
        <p:spPr>
          <a:xfrm>
            <a:off x="7686359" y="6373740"/>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643" name="Google Shape;643;g11e1926e040_0_83"/>
          <p:cNvCxnSpPr/>
          <p:nvPr/>
        </p:nvCxnSpPr>
        <p:spPr>
          <a:xfrm>
            <a:off x="5240742" y="6430714"/>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644" name="Google Shape;644;g11e1926e040_0_83"/>
          <p:cNvCxnSpPr/>
          <p:nvPr/>
        </p:nvCxnSpPr>
        <p:spPr>
          <a:xfrm>
            <a:off x="10093688" y="6430714"/>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645" name="Google Shape;645;g11e1926e040_0_83"/>
          <p:cNvCxnSpPr/>
          <p:nvPr/>
        </p:nvCxnSpPr>
        <p:spPr>
          <a:xfrm>
            <a:off x="13127066" y="3661965"/>
            <a:ext cx="0" cy="471600"/>
          </a:xfrm>
          <a:prstGeom prst="straightConnector1">
            <a:avLst/>
          </a:prstGeom>
          <a:noFill/>
          <a:ln w="38100" cap="flat" cmpd="sng">
            <a:solidFill>
              <a:srgbClr val="E9AFA3"/>
            </a:solidFill>
            <a:prstDash val="solid"/>
            <a:round/>
            <a:headEnd type="none" w="sm" len="sm"/>
            <a:tailEnd type="triangle" w="med" len="med"/>
          </a:ln>
        </p:spPr>
      </p:cxnSp>
      <p:cxnSp>
        <p:nvCxnSpPr>
          <p:cNvPr id="646" name="Google Shape;646;g11e1926e040_0_83"/>
          <p:cNvCxnSpPr/>
          <p:nvPr/>
        </p:nvCxnSpPr>
        <p:spPr>
          <a:xfrm>
            <a:off x="13802882" y="5327945"/>
            <a:ext cx="0" cy="471600"/>
          </a:xfrm>
          <a:prstGeom prst="straightConnector1">
            <a:avLst/>
          </a:prstGeom>
          <a:noFill/>
          <a:ln w="38100" cap="flat" cmpd="sng">
            <a:solidFill>
              <a:srgbClr val="E9AFA3"/>
            </a:solidFill>
            <a:prstDash val="solid"/>
            <a:round/>
            <a:headEnd type="none" w="sm" len="sm"/>
            <a:tailEnd type="triangle" w="med" len="med"/>
          </a:ln>
        </p:spPr>
      </p:cxnSp>
      <p:sp>
        <p:nvSpPr>
          <p:cNvPr id="647" name="Google Shape;647;g11e1926e040_0_83"/>
          <p:cNvSpPr txBox="1"/>
          <p:nvPr/>
        </p:nvSpPr>
        <p:spPr>
          <a:xfrm>
            <a:off x="-10100" y="229878"/>
            <a:ext cx="16276200" cy="6873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rgbClr val="3F3F3F"/>
                </a:solidFill>
                <a:latin typeface="Open Sans"/>
                <a:ea typeface="Open Sans"/>
                <a:cs typeface="Open Sans"/>
                <a:sym typeface="Open Sans"/>
              </a:rPr>
              <a:t>Incremental Model</a:t>
            </a:r>
            <a:endParaRPr/>
          </a:p>
        </p:txBody>
      </p:sp>
      <p:sp>
        <p:nvSpPr>
          <p:cNvPr id="648" name="Google Shape;648;g11e1926e040_0_83"/>
          <p:cNvSpPr/>
          <p:nvPr/>
        </p:nvSpPr>
        <p:spPr>
          <a:xfrm>
            <a:off x="6032560" y="816352"/>
            <a:ext cx="4204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9" name="Google Shape;649;g11e1926e040_0_83"/>
          <p:cNvSpPr/>
          <p:nvPr/>
        </p:nvSpPr>
        <p:spPr>
          <a:xfrm>
            <a:off x="1899735" y="2620028"/>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Analysis</a:t>
            </a:r>
            <a:endParaRPr sz="1400" b="0" i="0" u="none" strike="noStrike" cap="none">
              <a:solidFill>
                <a:srgbClr val="000000"/>
              </a:solidFill>
              <a:latin typeface="Arial"/>
              <a:ea typeface="Arial"/>
              <a:cs typeface="Arial"/>
              <a:sym typeface="Arial"/>
            </a:endParaRPr>
          </a:p>
        </p:txBody>
      </p:sp>
      <p:sp>
        <p:nvSpPr>
          <p:cNvPr id="650" name="Google Shape;650;g11e1926e040_0_83"/>
          <p:cNvSpPr/>
          <p:nvPr/>
        </p:nvSpPr>
        <p:spPr>
          <a:xfrm>
            <a:off x="4337567" y="2620027"/>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Design</a:t>
            </a:r>
            <a:endParaRPr sz="1400" b="0" i="0" u="none" strike="noStrike" cap="none">
              <a:solidFill>
                <a:srgbClr val="000000"/>
              </a:solidFill>
              <a:latin typeface="Arial"/>
              <a:ea typeface="Arial"/>
              <a:cs typeface="Arial"/>
              <a:sym typeface="Arial"/>
            </a:endParaRPr>
          </a:p>
        </p:txBody>
      </p:sp>
      <p:sp>
        <p:nvSpPr>
          <p:cNvPr id="651" name="Google Shape;651;g11e1926e040_0_83"/>
          <p:cNvSpPr/>
          <p:nvPr/>
        </p:nvSpPr>
        <p:spPr>
          <a:xfrm>
            <a:off x="6775398" y="2620026"/>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sp>
        <p:nvSpPr>
          <p:cNvPr id="652" name="Google Shape;652;g11e1926e040_0_83"/>
          <p:cNvSpPr/>
          <p:nvPr/>
        </p:nvSpPr>
        <p:spPr>
          <a:xfrm>
            <a:off x="9213230" y="2620026"/>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Test</a:t>
            </a:r>
            <a:endParaRPr sz="1400" b="0" i="0" u="none" strike="noStrike" cap="none">
              <a:solidFill>
                <a:srgbClr val="000000"/>
              </a:solidFill>
              <a:latin typeface="Arial"/>
              <a:ea typeface="Arial"/>
              <a:cs typeface="Arial"/>
              <a:sym typeface="Arial"/>
            </a:endParaRPr>
          </a:p>
        </p:txBody>
      </p:sp>
      <p:sp>
        <p:nvSpPr>
          <p:cNvPr id="653" name="Google Shape;653;g11e1926e040_0_83"/>
          <p:cNvSpPr/>
          <p:nvPr/>
        </p:nvSpPr>
        <p:spPr>
          <a:xfrm>
            <a:off x="11651062" y="2620025"/>
            <a:ext cx="2269200" cy="980400"/>
          </a:xfrm>
          <a:prstGeom prst="roundRect">
            <a:avLst>
              <a:gd name="adj" fmla="val 16667"/>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Increment - 1</a:t>
            </a:r>
            <a:endParaRPr sz="1400" b="0" i="0" u="none" strike="noStrike" cap="none">
              <a:solidFill>
                <a:srgbClr val="000000"/>
              </a:solidFill>
              <a:latin typeface="Arial"/>
              <a:ea typeface="Arial"/>
              <a:cs typeface="Arial"/>
              <a:sym typeface="Arial"/>
            </a:endParaRPr>
          </a:p>
        </p:txBody>
      </p:sp>
      <p:cxnSp>
        <p:nvCxnSpPr>
          <p:cNvPr id="654" name="Google Shape;654;g11e1926e040_0_83"/>
          <p:cNvCxnSpPr/>
          <p:nvPr/>
        </p:nvCxnSpPr>
        <p:spPr>
          <a:xfrm>
            <a:off x="6418027" y="3105493"/>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655" name="Google Shape;655;g11e1926e040_0_83"/>
          <p:cNvCxnSpPr/>
          <p:nvPr/>
        </p:nvCxnSpPr>
        <p:spPr>
          <a:xfrm>
            <a:off x="3972410" y="3162466"/>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656" name="Google Shape;656;g11e1926e040_0_83"/>
          <p:cNvCxnSpPr/>
          <p:nvPr/>
        </p:nvCxnSpPr>
        <p:spPr>
          <a:xfrm>
            <a:off x="8825356" y="3162466"/>
            <a:ext cx="315900" cy="0"/>
          </a:xfrm>
          <a:prstGeom prst="straightConnector1">
            <a:avLst/>
          </a:prstGeom>
          <a:noFill/>
          <a:ln w="38100" cap="flat" cmpd="sng">
            <a:solidFill>
              <a:srgbClr val="E9AFA3"/>
            </a:solidFill>
            <a:prstDash val="solid"/>
            <a:round/>
            <a:headEnd type="none" w="sm" len="sm"/>
            <a:tailEnd type="triangle" w="med" len="med"/>
          </a:ln>
        </p:spPr>
      </p:cxnSp>
      <p:sp>
        <p:nvSpPr>
          <p:cNvPr id="657" name="Google Shape;657;g11e1926e040_0_83"/>
          <p:cNvSpPr/>
          <p:nvPr/>
        </p:nvSpPr>
        <p:spPr>
          <a:xfrm>
            <a:off x="2557714" y="4256538"/>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Analysis</a:t>
            </a:r>
            <a:endParaRPr sz="1400" b="0" i="0" u="none" strike="noStrike" cap="none">
              <a:solidFill>
                <a:srgbClr val="000000"/>
              </a:solidFill>
              <a:latin typeface="Arial"/>
              <a:ea typeface="Arial"/>
              <a:cs typeface="Arial"/>
              <a:sym typeface="Arial"/>
            </a:endParaRPr>
          </a:p>
        </p:txBody>
      </p:sp>
      <p:sp>
        <p:nvSpPr>
          <p:cNvPr id="658" name="Google Shape;658;g11e1926e040_0_83"/>
          <p:cNvSpPr/>
          <p:nvPr/>
        </p:nvSpPr>
        <p:spPr>
          <a:xfrm>
            <a:off x="4995545" y="4256537"/>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Design</a:t>
            </a:r>
            <a:endParaRPr sz="1400" b="0" i="0" u="none" strike="noStrike" cap="none">
              <a:solidFill>
                <a:srgbClr val="000000"/>
              </a:solidFill>
              <a:latin typeface="Arial"/>
              <a:ea typeface="Arial"/>
              <a:cs typeface="Arial"/>
              <a:sym typeface="Arial"/>
            </a:endParaRPr>
          </a:p>
        </p:txBody>
      </p:sp>
      <p:sp>
        <p:nvSpPr>
          <p:cNvPr id="659" name="Google Shape;659;g11e1926e040_0_83"/>
          <p:cNvSpPr/>
          <p:nvPr/>
        </p:nvSpPr>
        <p:spPr>
          <a:xfrm>
            <a:off x="7433377" y="4256536"/>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sp>
        <p:nvSpPr>
          <p:cNvPr id="660" name="Google Shape;660;g11e1926e040_0_83"/>
          <p:cNvSpPr/>
          <p:nvPr/>
        </p:nvSpPr>
        <p:spPr>
          <a:xfrm>
            <a:off x="9871209" y="4256536"/>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Test</a:t>
            </a:r>
            <a:endParaRPr sz="1400" b="0" i="0" u="none" strike="noStrike" cap="none">
              <a:solidFill>
                <a:srgbClr val="000000"/>
              </a:solidFill>
              <a:latin typeface="Arial"/>
              <a:ea typeface="Arial"/>
              <a:cs typeface="Arial"/>
              <a:sym typeface="Arial"/>
            </a:endParaRPr>
          </a:p>
        </p:txBody>
      </p:sp>
      <p:sp>
        <p:nvSpPr>
          <p:cNvPr id="661" name="Google Shape;661;g11e1926e040_0_83"/>
          <p:cNvSpPr/>
          <p:nvPr/>
        </p:nvSpPr>
        <p:spPr>
          <a:xfrm>
            <a:off x="12309040" y="4256535"/>
            <a:ext cx="2269200" cy="980400"/>
          </a:xfrm>
          <a:prstGeom prst="roundRect">
            <a:avLst>
              <a:gd name="adj" fmla="val 16667"/>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Increment - 2</a:t>
            </a:r>
            <a:endParaRPr sz="1400" b="0" i="0" u="none" strike="noStrike" cap="none">
              <a:solidFill>
                <a:srgbClr val="000000"/>
              </a:solidFill>
              <a:latin typeface="Arial"/>
              <a:ea typeface="Arial"/>
              <a:cs typeface="Arial"/>
              <a:sym typeface="Arial"/>
            </a:endParaRPr>
          </a:p>
        </p:txBody>
      </p:sp>
      <p:cxnSp>
        <p:nvCxnSpPr>
          <p:cNvPr id="662" name="Google Shape;662;g11e1926e040_0_83"/>
          <p:cNvCxnSpPr/>
          <p:nvPr/>
        </p:nvCxnSpPr>
        <p:spPr>
          <a:xfrm>
            <a:off x="7076006" y="4742003"/>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663" name="Google Shape;663;g11e1926e040_0_83"/>
          <p:cNvCxnSpPr/>
          <p:nvPr/>
        </p:nvCxnSpPr>
        <p:spPr>
          <a:xfrm>
            <a:off x="4630389" y="4798977"/>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664" name="Google Shape;664;g11e1926e040_0_83"/>
          <p:cNvCxnSpPr/>
          <p:nvPr/>
        </p:nvCxnSpPr>
        <p:spPr>
          <a:xfrm>
            <a:off x="9483335" y="4798977"/>
            <a:ext cx="315900" cy="0"/>
          </a:xfrm>
          <a:prstGeom prst="straightConnector1">
            <a:avLst/>
          </a:prstGeom>
          <a:noFill/>
          <a:ln w="38100" cap="flat" cmpd="sng">
            <a:solidFill>
              <a:srgbClr val="E9AFA3"/>
            </a:solidFill>
            <a:prstDash val="solid"/>
            <a:round/>
            <a:headEnd type="none" w="sm" len="sm"/>
            <a:tailEnd type="triangle" w="med" len="med"/>
          </a:ln>
        </p:spPr>
      </p:cxnSp>
      <p:sp>
        <p:nvSpPr>
          <p:cNvPr id="665" name="Google Shape;665;g11e1926e040_0_83"/>
          <p:cNvSpPr/>
          <p:nvPr/>
        </p:nvSpPr>
        <p:spPr>
          <a:xfrm>
            <a:off x="3168127" y="5888275"/>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Analysis</a:t>
            </a:r>
            <a:endParaRPr sz="1400" b="0" i="0" u="none" strike="noStrike" cap="none">
              <a:solidFill>
                <a:srgbClr val="000000"/>
              </a:solidFill>
              <a:latin typeface="Arial"/>
              <a:ea typeface="Arial"/>
              <a:cs typeface="Arial"/>
              <a:sym typeface="Arial"/>
            </a:endParaRPr>
          </a:p>
        </p:txBody>
      </p:sp>
      <p:sp>
        <p:nvSpPr>
          <p:cNvPr id="666" name="Google Shape;666;g11e1926e040_0_83"/>
          <p:cNvSpPr/>
          <p:nvPr/>
        </p:nvSpPr>
        <p:spPr>
          <a:xfrm>
            <a:off x="5605958" y="5888274"/>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Design</a:t>
            </a:r>
            <a:endParaRPr sz="1400" b="0" i="0" u="none" strike="noStrike" cap="none">
              <a:solidFill>
                <a:srgbClr val="000000"/>
              </a:solidFill>
              <a:latin typeface="Arial"/>
              <a:ea typeface="Arial"/>
              <a:cs typeface="Arial"/>
              <a:sym typeface="Arial"/>
            </a:endParaRPr>
          </a:p>
        </p:txBody>
      </p:sp>
      <p:sp>
        <p:nvSpPr>
          <p:cNvPr id="667" name="Google Shape;667;g11e1926e040_0_83"/>
          <p:cNvSpPr/>
          <p:nvPr/>
        </p:nvSpPr>
        <p:spPr>
          <a:xfrm>
            <a:off x="8043790" y="5888273"/>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sp>
        <p:nvSpPr>
          <p:cNvPr id="668" name="Google Shape;668;g11e1926e040_0_83"/>
          <p:cNvSpPr/>
          <p:nvPr/>
        </p:nvSpPr>
        <p:spPr>
          <a:xfrm>
            <a:off x="10481622" y="5888273"/>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Test</a:t>
            </a:r>
            <a:endParaRPr sz="1400" b="0" i="0" u="none" strike="noStrike" cap="none">
              <a:solidFill>
                <a:srgbClr val="000000"/>
              </a:solidFill>
              <a:latin typeface="Arial"/>
              <a:ea typeface="Arial"/>
              <a:cs typeface="Arial"/>
              <a:sym typeface="Arial"/>
            </a:endParaRPr>
          </a:p>
        </p:txBody>
      </p:sp>
      <p:sp>
        <p:nvSpPr>
          <p:cNvPr id="669" name="Google Shape;669;g11e1926e040_0_83"/>
          <p:cNvSpPr/>
          <p:nvPr/>
        </p:nvSpPr>
        <p:spPr>
          <a:xfrm>
            <a:off x="12919454" y="5888272"/>
            <a:ext cx="2269200" cy="980400"/>
          </a:xfrm>
          <a:prstGeom prst="roundRect">
            <a:avLst>
              <a:gd name="adj" fmla="val 16667"/>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Increment - 3</a:t>
            </a:r>
            <a:endParaRPr sz="1400" b="0" i="0" u="none" strike="noStrike" cap="none">
              <a:solidFill>
                <a:srgbClr val="000000"/>
              </a:solidFill>
              <a:latin typeface="Arial"/>
              <a:ea typeface="Arial"/>
              <a:cs typeface="Arial"/>
              <a:sym typeface="Arial"/>
            </a:endParaRPr>
          </a:p>
        </p:txBody>
      </p:sp>
      <p:cxnSp>
        <p:nvCxnSpPr>
          <p:cNvPr id="670" name="Google Shape;670;g11e1926e040_0_83"/>
          <p:cNvCxnSpPr/>
          <p:nvPr/>
        </p:nvCxnSpPr>
        <p:spPr>
          <a:xfrm>
            <a:off x="7686419" y="6373740"/>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671" name="Google Shape;671;g11e1926e040_0_83"/>
          <p:cNvCxnSpPr/>
          <p:nvPr/>
        </p:nvCxnSpPr>
        <p:spPr>
          <a:xfrm>
            <a:off x="5240802" y="6430714"/>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672" name="Google Shape;672;g11e1926e040_0_83"/>
          <p:cNvCxnSpPr/>
          <p:nvPr/>
        </p:nvCxnSpPr>
        <p:spPr>
          <a:xfrm>
            <a:off x="10093748" y="6430714"/>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673" name="Google Shape;673;g11e1926e040_0_83"/>
          <p:cNvCxnSpPr/>
          <p:nvPr/>
        </p:nvCxnSpPr>
        <p:spPr>
          <a:xfrm>
            <a:off x="13127126" y="3661965"/>
            <a:ext cx="0" cy="471600"/>
          </a:xfrm>
          <a:prstGeom prst="straightConnector1">
            <a:avLst/>
          </a:prstGeom>
          <a:noFill/>
          <a:ln w="38100" cap="flat" cmpd="sng">
            <a:solidFill>
              <a:srgbClr val="E9AFA3"/>
            </a:solidFill>
            <a:prstDash val="solid"/>
            <a:round/>
            <a:headEnd type="none" w="sm" len="sm"/>
            <a:tailEnd type="triangle" w="med" len="med"/>
          </a:ln>
        </p:spPr>
      </p:cxnSp>
      <p:cxnSp>
        <p:nvCxnSpPr>
          <p:cNvPr id="674" name="Google Shape;674;g11e1926e040_0_83"/>
          <p:cNvCxnSpPr/>
          <p:nvPr/>
        </p:nvCxnSpPr>
        <p:spPr>
          <a:xfrm>
            <a:off x="13802942" y="5327945"/>
            <a:ext cx="0" cy="471600"/>
          </a:xfrm>
          <a:prstGeom prst="straightConnector1">
            <a:avLst/>
          </a:prstGeom>
          <a:noFill/>
          <a:ln w="38100" cap="flat" cmpd="sng">
            <a:solidFill>
              <a:srgbClr val="E9AFA3"/>
            </a:solidFill>
            <a:prstDash val="solid"/>
            <a:round/>
            <a:headEnd type="none" w="sm" len="sm"/>
            <a:tailEnd type="triangle" w="med" len="med"/>
          </a:ln>
        </p:spPr>
      </p:cxnSp>
      <p:sp>
        <p:nvSpPr>
          <p:cNvPr id="675" name="Google Shape;675;g11e1926e040_0_83"/>
          <p:cNvSpPr txBox="1"/>
          <p:nvPr/>
        </p:nvSpPr>
        <p:spPr>
          <a:xfrm>
            <a:off x="-10130" y="229878"/>
            <a:ext cx="16276200" cy="6873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rgbClr val="3F3F3F"/>
                </a:solidFill>
                <a:latin typeface="Open Sans"/>
                <a:ea typeface="Open Sans"/>
                <a:cs typeface="Open Sans"/>
                <a:sym typeface="Open Sans"/>
              </a:rPr>
              <a:t>Incremental Model</a:t>
            </a:r>
            <a:endParaRPr/>
          </a:p>
        </p:txBody>
      </p:sp>
      <p:sp>
        <p:nvSpPr>
          <p:cNvPr id="676" name="Google Shape;676;g11e1926e040_0_83"/>
          <p:cNvSpPr/>
          <p:nvPr/>
        </p:nvSpPr>
        <p:spPr>
          <a:xfrm>
            <a:off x="6032530" y="816352"/>
            <a:ext cx="4204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7" name="Google Shape;677;g11e1926e040_0_83"/>
          <p:cNvSpPr/>
          <p:nvPr/>
        </p:nvSpPr>
        <p:spPr>
          <a:xfrm>
            <a:off x="1899705" y="2620028"/>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Analysis</a:t>
            </a:r>
            <a:endParaRPr sz="1400" b="0" i="0" u="none" strike="noStrike" cap="none">
              <a:solidFill>
                <a:srgbClr val="000000"/>
              </a:solidFill>
              <a:latin typeface="Arial"/>
              <a:ea typeface="Arial"/>
              <a:cs typeface="Arial"/>
              <a:sym typeface="Arial"/>
            </a:endParaRPr>
          </a:p>
        </p:txBody>
      </p:sp>
      <p:sp>
        <p:nvSpPr>
          <p:cNvPr id="678" name="Google Shape;678;g11e1926e040_0_83"/>
          <p:cNvSpPr/>
          <p:nvPr/>
        </p:nvSpPr>
        <p:spPr>
          <a:xfrm>
            <a:off x="4337537" y="2620027"/>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Design</a:t>
            </a:r>
            <a:endParaRPr sz="1400" b="0" i="0" u="none" strike="noStrike" cap="none">
              <a:solidFill>
                <a:srgbClr val="000000"/>
              </a:solidFill>
              <a:latin typeface="Arial"/>
              <a:ea typeface="Arial"/>
              <a:cs typeface="Arial"/>
              <a:sym typeface="Arial"/>
            </a:endParaRPr>
          </a:p>
        </p:txBody>
      </p:sp>
      <p:sp>
        <p:nvSpPr>
          <p:cNvPr id="679" name="Google Shape;679;g11e1926e040_0_83"/>
          <p:cNvSpPr/>
          <p:nvPr/>
        </p:nvSpPr>
        <p:spPr>
          <a:xfrm>
            <a:off x="6775368" y="2620026"/>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sp>
        <p:nvSpPr>
          <p:cNvPr id="680" name="Google Shape;680;g11e1926e040_0_83"/>
          <p:cNvSpPr/>
          <p:nvPr/>
        </p:nvSpPr>
        <p:spPr>
          <a:xfrm>
            <a:off x="9213200" y="2620026"/>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Test</a:t>
            </a:r>
            <a:endParaRPr sz="1400" b="0" i="0" u="none" strike="noStrike" cap="none">
              <a:solidFill>
                <a:srgbClr val="000000"/>
              </a:solidFill>
              <a:latin typeface="Arial"/>
              <a:ea typeface="Arial"/>
              <a:cs typeface="Arial"/>
              <a:sym typeface="Arial"/>
            </a:endParaRPr>
          </a:p>
        </p:txBody>
      </p:sp>
      <p:sp>
        <p:nvSpPr>
          <p:cNvPr id="681" name="Google Shape;681;g11e1926e040_0_83"/>
          <p:cNvSpPr/>
          <p:nvPr/>
        </p:nvSpPr>
        <p:spPr>
          <a:xfrm>
            <a:off x="11651032" y="2620025"/>
            <a:ext cx="2269200" cy="980400"/>
          </a:xfrm>
          <a:prstGeom prst="roundRect">
            <a:avLst>
              <a:gd name="adj" fmla="val 16667"/>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Increment - 1</a:t>
            </a:r>
            <a:endParaRPr sz="1400" b="0" i="0" u="none" strike="noStrike" cap="none">
              <a:solidFill>
                <a:srgbClr val="000000"/>
              </a:solidFill>
              <a:latin typeface="Arial"/>
              <a:ea typeface="Arial"/>
              <a:cs typeface="Arial"/>
              <a:sym typeface="Arial"/>
            </a:endParaRPr>
          </a:p>
        </p:txBody>
      </p:sp>
      <p:cxnSp>
        <p:nvCxnSpPr>
          <p:cNvPr id="682" name="Google Shape;682;g11e1926e040_0_83"/>
          <p:cNvCxnSpPr/>
          <p:nvPr/>
        </p:nvCxnSpPr>
        <p:spPr>
          <a:xfrm>
            <a:off x="6417997" y="3105493"/>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683" name="Google Shape;683;g11e1926e040_0_83"/>
          <p:cNvCxnSpPr/>
          <p:nvPr/>
        </p:nvCxnSpPr>
        <p:spPr>
          <a:xfrm>
            <a:off x="3972380" y="3162466"/>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684" name="Google Shape;684;g11e1926e040_0_83"/>
          <p:cNvCxnSpPr/>
          <p:nvPr/>
        </p:nvCxnSpPr>
        <p:spPr>
          <a:xfrm>
            <a:off x="8825326" y="3162466"/>
            <a:ext cx="315900" cy="0"/>
          </a:xfrm>
          <a:prstGeom prst="straightConnector1">
            <a:avLst/>
          </a:prstGeom>
          <a:noFill/>
          <a:ln w="38100" cap="flat" cmpd="sng">
            <a:solidFill>
              <a:srgbClr val="E9AFA3"/>
            </a:solidFill>
            <a:prstDash val="solid"/>
            <a:round/>
            <a:headEnd type="none" w="sm" len="sm"/>
            <a:tailEnd type="triangle" w="med" len="med"/>
          </a:ln>
        </p:spPr>
      </p:cxnSp>
      <p:sp>
        <p:nvSpPr>
          <p:cNvPr id="685" name="Google Shape;685;g11e1926e040_0_83"/>
          <p:cNvSpPr/>
          <p:nvPr/>
        </p:nvSpPr>
        <p:spPr>
          <a:xfrm>
            <a:off x="2557684" y="4256538"/>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Analysis</a:t>
            </a:r>
            <a:endParaRPr sz="1400" b="0" i="0" u="none" strike="noStrike" cap="none">
              <a:solidFill>
                <a:srgbClr val="000000"/>
              </a:solidFill>
              <a:latin typeface="Arial"/>
              <a:ea typeface="Arial"/>
              <a:cs typeface="Arial"/>
              <a:sym typeface="Arial"/>
            </a:endParaRPr>
          </a:p>
        </p:txBody>
      </p:sp>
      <p:sp>
        <p:nvSpPr>
          <p:cNvPr id="686" name="Google Shape;686;g11e1926e040_0_83"/>
          <p:cNvSpPr/>
          <p:nvPr/>
        </p:nvSpPr>
        <p:spPr>
          <a:xfrm>
            <a:off x="4995515" y="4256537"/>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Design</a:t>
            </a:r>
            <a:endParaRPr sz="1400" b="0" i="0" u="none" strike="noStrike" cap="none">
              <a:solidFill>
                <a:srgbClr val="000000"/>
              </a:solidFill>
              <a:latin typeface="Arial"/>
              <a:ea typeface="Arial"/>
              <a:cs typeface="Arial"/>
              <a:sym typeface="Arial"/>
            </a:endParaRPr>
          </a:p>
        </p:txBody>
      </p:sp>
      <p:sp>
        <p:nvSpPr>
          <p:cNvPr id="687" name="Google Shape;687;g11e1926e040_0_83"/>
          <p:cNvSpPr/>
          <p:nvPr/>
        </p:nvSpPr>
        <p:spPr>
          <a:xfrm>
            <a:off x="7433347" y="4256536"/>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sp>
        <p:nvSpPr>
          <p:cNvPr id="688" name="Google Shape;688;g11e1926e040_0_83"/>
          <p:cNvSpPr/>
          <p:nvPr/>
        </p:nvSpPr>
        <p:spPr>
          <a:xfrm>
            <a:off x="9871179" y="4256536"/>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Test</a:t>
            </a:r>
            <a:endParaRPr sz="1400" b="0" i="0" u="none" strike="noStrike" cap="none">
              <a:solidFill>
                <a:srgbClr val="000000"/>
              </a:solidFill>
              <a:latin typeface="Arial"/>
              <a:ea typeface="Arial"/>
              <a:cs typeface="Arial"/>
              <a:sym typeface="Arial"/>
            </a:endParaRPr>
          </a:p>
        </p:txBody>
      </p:sp>
      <p:sp>
        <p:nvSpPr>
          <p:cNvPr id="689" name="Google Shape;689;g11e1926e040_0_83"/>
          <p:cNvSpPr/>
          <p:nvPr/>
        </p:nvSpPr>
        <p:spPr>
          <a:xfrm>
            <a:off x="12309010" y="4256535"/>
            <a:ext cx="2269200" cy="980400"/>
          </a:xfrm>
          <a:prstGeom prst="roundRect">
            <a:avLst>
              <a:gd name="adj" fmla="val 16667"/>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Increment - 2</a:t>
            </a:r>
            <a:endParaRPr sz="1400" b="0" i="0" u="none" strike="noStrike" cap="none">
              <a:solidFill>
                <a:srgbClr val="000000"/>
              </a:solidFill>
              <a:latin typeface="Arial"/>
              <a:ea typeface="Arial"/>
              <a:cs typeface="Arial"/>
              <a:sym typeface="Arial"/>
            </a:endParaRPr>
          </a:p>
        </p:txBody>
      </p:sp>
      <p:cxnSp>
        <p:nvCxnSpPr>
          <p:cNvPr id="690" name="Google Shape;690;g11e1926e040_0_83"/>
          <p:cNvCxnSpPr/>
          <p:nvPr/>
        </p:nvCxnSpPr>
        <p:spPr>
          <a:xfrm>
            <a:off x="7075976" y="4742003"/>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691" name="Google Shape;691;g11e1926e040_0_83"/>
          <p:cNvCxnSpPr/>
          <p:nvPr/>
        </p:nvCxnSpPr>
        <p:spPr>
          <a:xfrm>
            <a:off x="4630359" y="4798977"/>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692" name="Google Shape;692;g11e1926e040_0_83"/>
          <p:cNvCxnSpPr/>
          <p:nvPr/>
        </p:nvCxnSpPr>
        <p:spPr>
          <a:xfrm>
            <a:off x="9483305" y="4798977"/>
            <a:ext cx="315900" cy="0"/>
          </a:xfrm>
          <a:prstGeom prst="straightConnector1">
            <a:avLst/>
          </a:prstGeom>
          <a:noFill/>
          <a:ln w="38100" cap="flat" cmpd="sng">
            <a:solidFill>
              <a:srgbClr val="E9AFA3"/>
            </a:solidFill>
            <a:prstDash val="solid"/>
            <a:round/>
            <a:headEnd type="none" w="sm" len="sm"/>
            <a:tailEnd type="triangle" w="med" len="med"/>
          </a:ln>
        </p:spPr>
      </p:cxnSp>
      <p:sp>
        <p:nvSpPr>
          <p:cNvPr id="693" name="Google Shape;693;g11e1926e040_0_83"/>
          <p:cNvSpPr/>
          <p:nvPr/>
        </p:nvSpPr>
        <p:spPr>
          <a:xfrm>
            <a:off x="3168097" y="5888275"/>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Analysis</a:t>
            </a:r>
            <a:endParaRPr sz="1400" b="0" i="0" u="none" strike="noStrike" cap="none">
              <a:solidFill>
                <a:srgbClr val="000000"/>
              </a:solidFill>
              <a:latin typeface="Arial"/>
              <a:ea typeface="Arial"/>
              <a:cs typeface="Arial"/>
              <a:sym typeface="Arial"/>
            </a:endParaRPr>
          </a:p>
        </p:txBody>
      </p:sp>
      <p:sp>
        <p:nvSpPr>
          <p:cNvPr id="694" name="Google Shape;694;g11e1926e040_0_83"/>
          <p:cNvSpPr/>
          <p:nvPr/>
        </p:nvSpPr>
        <p:spPr>
          <a:xfrm>
            <a:off x="5605928" y="5888274"/>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Design</a:t>
            </a:r>
            <a:endParaRPr sz="1400" b="0" i="0" u="none" strike="noStrike" cap="none">
              <a:solidFill>
                <a:srgbClr val="000000"/>
              </a:solidFill>
              <a:latin typeface="Arial"/>
              <a:ea typeface="Arial"/>
              <a:cs typeface="Arial"/>
              <a:sym typeface="Arial"/>
            </a:endParaRPr>
          </a:p>
        </p:txBody>
      </p:sp>
      <p:sp>
        <p:nvSpPr>
          <p:cNvPr id="695" name="Google Shape;695;g11e1926e040_0_83"/>
          <p:cNvSpPr/>
          <p:nvPr/>
        </p:nvSpPr>
        <p:spPr>
          <a:xfrm>
            <a:off x="8043760" y="5888273"/>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sp>
        <p:nvSpPr>
          <p:cNvPr id="696" name="Google Shape;696;g11e1926e040_0_83"/>
          <p:cNvSpPr/>
          <p:nvPr/>
        </p:nvSpPr>
        <p:spPr>
          <a:xfrm>
            <a:off x="10481592" y="5888273"/>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Test</a:t>
            </a:r>
            <a:endParaRPr sz="1400" b="0" i="0" u="none" strike="noStrike" cap="none">
              <a:solidFill>
                <a:srgbClr val="000000"/>
              </a:solidFill>
              <a:latin typeface="Arial"/>
              <a:ea typeface="Arial"/>
              <a:cs typeface="Arial"/>
              <a:sym typeface="Arial"/>
            </a:endParaRPr>
          </a:p>
        </p:txBody>
      </p:sp>
      <p:sp>
        <p:nvSpPr>
          <p:cNvPr id="697" name="Google Shape;697;g11e1926e040_0_83"/>
          <p:cNvSpPr/>
          <p:nvPr/>
        </p:nvSpPr>
        <p:spPr>
          <a:xfrm>
            <a:off x="12919424" y="5888272"/>
            <a:ext cx="2269200" cy="980400"/>
          </a:xfrm>
          <a:prstGeom prst="roundRect">
            <a:avLst>
              <a:gd name="adj" fmla="val 16667"/>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Increment - 3</a:t>
            </a:r>
            <a:endParaRPr sz="1400" b="0" i="0" u="none" strike="noStrike" cap="none">
              <a:solidFill>
                <a:srgbClr val="000000"/>
              </a:solidFill>
              <a:latin typeface="Arial"/>
              <a:ea typeface="Arial"/>
              <a:cs typeface="Arial"/>
              <a:sym typeface="Arial"/>
            </a:endParaRPr>
          </a:p>
        </p:txBody>
      </p:sp>
      <p:cxnSp>
        <p:nvCxnSpPr>
          <p:cNvPr id="698" name="Google Shape;698;g11e1926e040_0_83"/>
          <p:cNvCxnSpPr/>
          <p:nvPr/>
        </p:nvCxnSpPr>
        <p:spPr>
          <a:xfrm>
            <a:off x="7686389" y="6373740"/>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699" name="Google Shape;699;g11e1926e040_0_83"/>
          <p:cNvCxnSpPr/>
          <p:nvPr/>
        </p:nvCxnSpPr>
        <p:spPr>
          <a:xfrm>
            <a:off x="5240772" y="6430714"/>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700" name="Google Shape;700;g11e1926e040_0_83"/>
          <p:cNvCxnSpPr/>
          <p:nvPr/>
        </p:nvCxnSpPr>
        <p:spPr>
          <a:xfrm>
            <a:off x="10093718" y="6430714"/>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701" name="Google Shape;701;g11e1926e040_0_83"/>
          <p:cNvCxnSpPr/>
          <p:nvPr/>
        </p:nvCxnSpPr>
        <p:spPr>
          <a:xfrm>
            <a:off x="13127096" y="3661965"/>
            <a:ext cx="0" cy="471600"/>
          </a:xfrm>
          <a:prstGeom prst="straightConnector1">
            <a:avLst/>
          </a:prstGeom>
          <a:noFill/>
          <a:ln w="38100" cap="flat" cmpd="sng">
            <a:solidFill>
              <a:srgbClr val="E9AFA3"/>
            </a:solidFill>
            <a:prstDash val="solid"/>
            <a:round/>
            <a:headEnd type="none" w="sm" len="sm"/>
            <a:tailEnd type="triangle" w="med" len="med"/>
          </a:ln>
        </p:spPr>
      </p:cxnSp>
      <p:cxnSp>
        <p:nvCxnSpPr>
          <p:cNvPr id="702" name="Google Shape;702;g11e1926e040_0_83"/>
          <p:cNvCxnSpPr/>
          <p:nvPr/>
        </p:nvCxnSpPr>
        <p:spPr>
          <a:xfrm>
            <a:off x="13802912" y="5327945"/>
            <a:ext cx="0" cy="471600"/>
          </a:xfrm>
          <a:prstGeom prst="straightConnector1">
            <a:avLst/>
          </a:prstGeom>
          <a:noFill/>
          <a:ln w="38100" cap="flat" cmpd="sng">
            <a:solidFill>
              <a:srgbClr val="E9AFA3"/>
            </a:solidFill>
            <a:prstDash val="solid"/>
            <a:round/>
            <a:headEnd type="none" w="sm" len="sm"/>
            <a:tailEnd type="triangle" w="med" len="med"/>
          </a:ln>
        </p:spPr>
      </p:cxnSp>
      <p:sp>
        <p:nvSpPr>
          <p:cNvPr id="703" name="Google Shape;703;g11e1926e040_0_83"/>
          <p:cNvSpPr/>
          <p:nvPr/>
        </p:nvSpPr>
        <p:spPr>
          <a:xfrm>
            <a:off x="6032500" y="816352"/>
            <a:ext cx="4204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4" name="Google Shape;704;g11e1926e040_0_83"/>
          <p:cNvSpPr/>
          <p:nvPr/>
        </p:nvSpPr>
        <p:spPr>
          <a:xfrm>
            <a:off x="1899675" y="2620028"/>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Analysis</a:t>
            </a:r>
            <a:endParaRPr sz="2200" b="0" i="0" u="none" strike="noStrike" cap="none">
              <a:solidFill>
                <a:srgbClr val="000000"/>
              </a:solidFill>
              <a:latin typeface="Arial"/>
              <a:ea typeface="Arial"/>
              <a:cs typeface="Arial"/>
              <a:sym typeface="Arial"/>
            </a:endParaRPr>
          </a:p>
        </p:txBody>
      </p:sp>
      <p:sp>
        <p:nvSpPr>
          <p:cNvPr id="705" name="Google Shape;705;g11e1926e040_0_83"/>
          <p:cNvSpPr/>
          <p:nvPr/>
        </p:nvSpPr>
        <p:spPr>
          <a:xfrm>
            <a:off x="4337507" y="2620027"/>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Design</a:t>
            </a:r>
            <a:endParaRPr sz="2200" b="0" i="0" u="none" strike="noStrike" cap="none">
              <a:solidFill>
                <a:srgbClr val="000000"/>
              </a:solidFill>
              <a:latin typeface="Arial"/>
              <a:ea typeface="Arial"/>
              <a:cs typeface="Arial"/>
              <a:sym typeface="Arial"/>
            </a:endParaRPr>
          </a:p>
        </p:txBody>
      </p:sp>
      <p:sp>
        <p:nvSpPr>
          <p:cNvPr id="706" name="Google Shape;706;g11e1926e040_0_83"/>
          <p:cNvSpPr/>
          <p:nvPr/>
        </p:nvSpPr>
        <p:spPr>
          <a:xfrm>
            <a:off x="6775338" y="2620026"/>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Code</a:t>
            </a:r>
            <a:endParaRPr sz="2200" b="0" i="0" u="none" strike="noStrike" cap="none">
              <a:solidFill>
                <a:srgbClr val="000000"/>
              </a:solidFill>
              <a:latin typeface="Arial"/>
              <a:ea typeface="Arial"/>
              <a:cs typeface="Arial"/>
              <a:sym typeface="Arial"/>
            </a:endParaRPr>
          </a:p>
        </p:txBody>
      </p:sp>
      <p:sp>
        <p:nvSpPr>
          <p:cNvPr id="707" name="Google Shape;707;g11e1926e040_0_83"/>
          <p:cNvSpPr/>
          <p:nvPr/>
        </p:nvSpPr>
        <p:spPr>
          <a:xfrm>
            <a:off x="9213170" y="2620026"/>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Test</a:t>
            </a:r>
            <a:endParaRPr sz="2200" b="0" i="0" u="none" strike="noStrike" cap="none">
              <a:solidFill>
                <a:srgbClr val="000000"/>
              </a:solidFill>
              <a:latin typeface="Arial"/>
              <a:ea typeface="Arial"/>
              <a:cs typeface="Arial"/>
              <a:sym typeface="Arial"/>
            </a:endParaRPr>
          </a:p>
        </p:txBody>
      </p:sp>
      <p:sp>
        <p:nvSpPr>
          <p:cNvPr id="708" name="Google Shape;708;g11e1926e040_0_83"/>
          <p:cNvSpPr/>
          <p:nvPr/>
        </p:nvSpPr>
        <p:spPr>
          <a:xfrm>
            <a:off x="11651002" y="2620025"/>
            <a:ext cx="2269200" cy="980400"/>
          </a:xfrm>
          <a:prstGeom prst="roundRect">
            <a:avLst>
              <a:gd name="adj" fmla="val 16667"/>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Increment - 1</a:t>
            </a:r>
            <a:endParaRPr sz="2200" b="0" i="0" u="none" strike="noStrike" cap="none">
              <a:solidFill>
                <a:srgbClr val="000000"/>
              </a:solidFill>
              <a:latin typeface="Arial"/>
              <a:ea typeface="Arial"/>
              <a:cs typeface="Arial"/>
              <a:sym typeface="Arial"/>
            </a:endParaRPr>
          </a:p>
        </p:txBody>
      </p:sp>
      <p:cxnSp>
        <p:nvCxnSpPr>
          <p:cNvPr id="709" name="Google Shape;709;g11e1926e040_0_83"/>
          <p:cNvCxnSpPr/>
          <p:nvPr/>
        </p:nvCxnSpPr>
        <p:spPr>
          <a:xfrm>
            <a:off x="6417967" y="3105493"/>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710" name="Google Shape;710;g11e1926e040_0_83"/>
          <p:cNvCxnSpPr/>
          <p:nvPr/>
        </p:nvCxnSpPr>
        <p:spPr>
          <a:xfrm>
            <a:off x="3972350" y="3162466"/>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711" name="Google Shape;711;g11e1926e040_0_83"/>
          <p:cNvCxnSpPr/>
          <p:nvPr/>
        </p:nvCxnSpPr>
        <p:spPr>
          <a:xfrm>
            <a:off x="8825296" y="3162466"/>
            <a:ext cx="315900" cy="0"/>
          </a:xfrm>
          <a:prstGeom prst="straightConnector1">
            <a:avLst/>
          </a:prstGeom>
          <a:noFill/>
          <a:ln w="38100" cap="flat" cmpd="sng">
            <a:solidFill>
              <a:srgbClr val="E9AFA3"/>
            </a:solidFill>
            <a:prstDash val="solid"/>
            <a:round/>
            <a:headEnd type="none" w="sm" len="sm"/>
            <a:tailEnd type="triangle" w="med" len="med"/>
          </a:ln>
        </p:spPr>
      </p:cxnSp>
      <p:sp>
        <p:nvSpPr>
          <p:cNvPr id="712" name="Google Shape;712;g11e1926e040_0_83"/>
          <p:cNvSpPr/>
          <p:nvPr/>
        </p:nvSpPr>
        <p:spPr>
          <a:xfrm>
            <a:off x="2557654" y="4256538"/>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Analysis</a:t>
            </a:r>
            <a:endParaRPr sz="2200" b="0" i="0" u="none" strike="noStrike" cap="none">
              <a:solidFill>
                <a:srgbClr val="000000"/>
              </a:solidFill>
              <a:latin typeface="Arial"/>
              <a:ea typeface="Arial"/>
              <a:cs typeface="Arial"/>
              <a:sym typeface="Arial"/>
            </a:endParaRPr>
          </a:p>
        </p:txBody>
      </p:sp>
      <p:sp>
        <p:nvSpPr>
          <p:cNvPr id="713" name="Google Shape;713;g11e1926e040_0_83"/>
          <p:cNvSpPr/>
          <p:nvPr/>
        </p:nvSpPr>
        <p:spPr>
          <a:xfrm>
            <a:off x="4995485" y="4256537"/>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Design</a:t>
            </a:r>
            <a:endParaRPr sz="2200" b="0" i="0" u="none" strike="noStrike" cap="none">
              <a:solidFill>
                <a:srgbClr val="000000"/>
              </a:solidFill>
              <a:latin typeface="Arial"/>
              <a:ea typeface="Arial"/>
              <a:cs typeface="Arial"/>
              <a:sym typeface="Arial"/>
            </a:endParaRPr>
          </a:p>
        </p:txBody>
      </p:sp>
      <p:sp>
        <p:nvSpPr>
          <p:cNvPr id="714" name="Google Shape;714;g11e1926e040_0_83"/>
          <p:cNvSpPr/>
          <p:nvPr/>
        </p:nvSpPr>
        <p:spPr>
          <a:xfrm>
            <a:off x="7433317" y="4256536"/>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Code</a:t>
            </a:r>
            <a:endParaRPr sz="2200" b="0" i="0" u="none" strike="noStrike" cap="none">
              <a:solidFill>
                <a:srgbClr val="000000"/>
              </a:solidFill>
              <a:latin typeface="Arial"/>
              <a:ea typeface="Arial"/>
              <a:cs typeface="Arial"/>
              <a:sym typeface="Arial"/>
            </a:endParaRPr>
          </a:p>
        </p:txBody>
      </p:sp>
      <p:sp>
        <p:nvSpPr>
          <p:cNvPr id="715" name="Google Shape;715;g11e1926e040_0_83"/>
          <p:cNvSpPr/>
          <p:nvPr/>
        </p:nvSpPr>
        <p:spPr>
          <a:xfrm>
            <a:off x="9871149" y="4256536"/>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Test</a:t>
            </a:r>
            <a:endParaRPr sz="2200" b="0" i="0" u="none" strike="noStrike" cap="none">
              <a:solidFill>
                <a:srgbClr val="000000"/>
              </a:solidFill>
              <a:latin typeface="Arial"/>
              <a:ea typeface="Arial"/>
              <a:cs typeface="Arial"/>
              <a:sym typeface="Arial"/>
            </a:endParaRPr>
          </a:p>
        </p:txBody>
      </p:sp>
      <p:sp>
        <p:nvSpPr>
          <p:cNvPr id="716" name="Google Shape;716;g11e1926e040_0_83"/>
          <p:cNvSpPr/>
          <p:nvPr/>
        </p:nvSpPr>
        <p:spPr>
          <a:xfrm>
            <a:off x="12308980" y="4256535"/>
            <a:ext cx="2269200" cy="980400"/>
          </a:xfrm>
          <a:prstGeom prst="roundRect">
            <a:avLst>
              <a:gd name="adj" fmla="val 16667"/>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Increment - 2</a:t>
            </a:r>
            <a:endParaRPr sz="2200" b="0" i="0" u="none" strike="noStrike" cap="none">
              <a:solidFill>
                <a:srgbClr val="000000"/>
              </a:solidFill>
              <a:latin typeface="Arial"/>
              <a:ea typeface="Arial"/>
              <a:cs typeface="Arial"/>
              <a:sym typeface="Arial"/>
            </a:endParaRPr>
          </a:p>
        </p:txBody>
      </p:sp>
      <p:cxnSp>
        <p:nvCxnSpPr>
          <p:cNvPr id="717" name="Google Shape;717;g11e1926e040_0_83"/>
          <p:cNvCxnSpPr/>
          <p:nvPr/>
        </p:nvCxnSpPr>
        <p:spPr>
          <a:xfrm>
            <a:off x="7075946" y="4742003"/>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718" name="Google Shape;718;g11e1926e040_0_83"/>
          <p:cNvCxnSpPr/>
          <p:nvPr/>
        </p:nvCxnSpPr>
        <p:spPr>
          <a:xfrm>
            <a:off x="4630329" y="4798977"/>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719" name="Google Shape;719;g11e1926e040_0_83"/>
          <p:cNvCxnSpPr/>
          <p:nvPr/>
        </p:nvCxnSpPr>
        <p:spPr>
          <a:xfrm>
            <a:off x="9483275" y="4798977"/>
            <a:ext cx="315900" cy="0"/>
          </a:xfrm>
          <a:prstGeom prst="straightConnector1">
            <a:avLst/>
          </a:prstGeom>
          <a:noFill/>
          <a:ln w="38100" cap="flat" cmpd="sng">
            <a:solidFill>
              <a:srgbClr val="E9AFA3"/>
            </a:solidFill>
            <a:prstDash val="solid"/>
            <a:round/>
            <a:headEnd type="none" w="sm" len="sm"/>
            <a:tailEnd type="triangle" w="med" len="med"/>
          </a:ln>
        </p:spPr>
      </p:cxnSp>
      <p:sp>
        <p:nvSpPr>
          <p:cNvPr id="720" name="Google Shape;720;g11e1926e040_0_83"/>
          <p:cNvSpPr/>
          <p:nvPr/>
        </p:nvSpPr>
        <p:spPr>
          <a:xfrm>
            <a:off x="3168067" y="5888275"/>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Analysis</a:t>
            </a:r>
            <a:endParaRPr sz="2200" b="0" i="0" u="none" strike="noStrike" cap="none">
              <a:solidFill>
                <a:srgbClr val="000000"/>
              </a:solidFill>
              <a:latin typeface="Arial"/>
              <a:ea typeface="Arial"/>
              <a:cs typeface="Arial"/>
              <a:sym typeface="Arial"/>
            </a:endParaRPr>
          </a:p>
        </p:txBody>
      </p:sp>
      <p:sp>
        <p:nvSpPr>
          <p:cNvPr id="721" name="Google Shape;721;g11e1926e040_0_83"/>
          <p:cNvSpPr/>
          <p:nvPr/>
        </p:nvSpPr>
        <p:spPr>
          <a:xfrm>
            <a:off x="5605898" y="5888274"/>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Design</a:t>
            </a:r>
            <a:endParaRPr sz="2200" b="0" i="0" u="none" strike="noStrike" cap="none">
              <a:solidFill>
                <a:srgbClr val="000000"/>
              </a:solidFill>
              <a:latin typeface="Arial"/>
              <a:ea typeface="Arial"/>
              <a:cs typeface="Arial"/>
              <a:sym typeface="Arial"/>
            </a:endParaRPr>
          </a:p>
        </p:txBody>
      </p:sp>
      <p:sp>
        <p:nvSpPr>
          <p:cNvPr id="722" name="Google Shape;722;g11e1926e040_0_83"/>
          <p:cNvSpPr/>
          <p:nvPr/>
        </p:nvSpPr>
        <p:spPr>
          <a:xfrm>
            <a:off x="8043730" y="5888273"/>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Code</a:t>
            </a:r>
            <a:endParaRPr sz="2200" b="0" i="0" u="none" strike="noStrike" cap="none">
              <a:solidFill>
                <a:srgbClr val="000000"/>
              </a:solidFill>
              <a:latin typeface="Arial"/>
              <a:ea typeface="Arial"/>
              <a:cs typeface="Arial"/>
              <a:sym typeface="Arial"/>
            </a:endParaRPr>
          </a:p>
        </p:txBody>
      </p:sp>
      <p:sp>
        <p:nvSpPr>
          <p:cNvPr id="723" name="Google Shape;723;g11e1926e040_0_83"/>
          <p:cNvSpPr/>
          <p:nvPr/>
        </p:nvSpPr>
        <p:spPr>
          <a:xfrm>
            <a:off x="10481562" y="5888273"/>
            <a:ext cx="2014200" cy="9804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Test</a:t>
            </a:r>
            <a:endParaRPr sz="2200" b="0" i="0" u="none" strike="noStrike" cap="none">
              <a:solidFill>
                <a:srgbClr val="000000"/>
              </a:solidFill>
              <a:latin typeface="Arial"/>
              <a:ea typeface="Arial"/>
              <a:cs typeface="Arial"/>
              <a:sym typeface="Arial"/>
            </a:endParaRPr>
          </a:p>
        </p:txBody>
      </p:sp>
      <p:sp>
        <p:nvSpPr>
          <p:cNvPr id="724" name="Google Shape;724;g11e1926e040_0_83"/>
          <p:cNvSpPr/>
          <p:nvPr/>
        </p:nvSpPr>
        <p:spPr>
          <a:xfrm>
            <a:off x="12919394" y="5888272"/>
            <a:ext cx="2269200" cy="980400"/>
          </a:xfrm>
          <a:prstGeom prst="roundRect">
            <a:avLst>
              <a:gd name="adj" fmla="val 16667"/>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Increment - 3</a:t>
            </a:r>
            <a:endParaRPr sz="2200" b="0" i="0" u="none" strike="noStrike" cap="none">
              <a:solidFill>
                <a:srgbClr val="000000"/>
              </a:solidFill>
              <a:latin typeface="Arial"/>
              <a:ea typeface="Arial"/>
              <a:cs typeface="Arial"/>
              <a:sym typeface="Arial"/>
            </a:endParaRPr>
          </a:p>
        </p:txBody>
      </p:sp>
      <p:cxnSp>
        <p:nvCxnSpPr>
          <p:cNvPr id="725" name="Google Shape;725;g11e1926e040_0_83"/>
          <p:cNvCxnSpPr/>
          <p:nvPr/>
        </p:nvCxnSpPr>
        <p:spPr>
          <a:xfrm>
            <a:off x="7686359" y="6373740"/>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726" name="Google Shape;726;g11e1926e040_0_83"/>
          <p:cNvCxnSpPr/>
          <p:nvPr/>
        </p:nvCxnSpPr>
        <p:spPr>
          <a:xfrm>
            <a:off x="5240742" y="6430714"/>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727" name="Google Shape;727;g11e1926e040_0_83"/>
          <p:cNvCxnSpPr/>
          <p:nvPr/>
        </p:nvCxnSpPr>
        <p:spPr>
          <a:xfrm>
            <a:off x="10093688" y="6430714"/>
            <a:ext cx="315900" cy="0"/>
          </a:xfrm>
          <a:prstGeom prst="straightConnector1">
            <a:avLst/>
          </a:prstGeom>
          <a:noFill/>
          <a:ln w="38100" cap="flat" cmpd="sng">
            <a:solidFill>
              <a:srgbClr val="E9AFA3"/>
            </a:solidFill>
            <a:prstDash val="solid"/>
            <a:round/>
            <a:headEnd type="none" w="sm" len="sm"/>
            <a:tailEnd type="triangle" w="med" len="med"/>
          </a:ln>
        </p:spPr>
      </p:cxnSp>
      <p:cxnSp>
        <p:nvCxnSpPr>
          <p:cNvPr id="728" name="Google Shape;728;g11e1926e040_0_83"/>
          <p:cNvCxnSpPr/>
          <p:nvPr/>
        </p:nvCxnSpPr>
        <p:spPr>
          <a:xfrm>
            <a:off x="13127066" y="3661965"/>
            <a:ext cx="0" cy="471600"/>
          </a:xfrm>
          <a:prstGeom prst="straightConnector1">
            <a:avLst/>
          </a:prstGeom>
          <a:noFill/>
          <a:ln w="38100" cap="flat" cmpd="sng">
            <a:solidFill>
              <a:srgbClr val="E9AFA3"/>
            </a:solidFill>
            <a:prstDash val="solid"/>
            <a:round/>
            <a:headEnd type="none" w="sm" len="sm"/>
            <a:tailEnd type="triangle" w="med" len="med"/>
          </a:ln>
        </p:spPr>
      </p:cxnSp>
      <p:cxnSp>
        <p:nvCxnSpPr>
          <p:cNvPr id="729" name="Google Shape;729;g11e1926e040_0_83"/>
          <p:cNvCxnSpPr/>
          <p:nvPr/>
        </p:nvCxnSpPr>
        <p:spPr>
          <a:xfrm>
            <a:off x="13802882" y="5327945"/>
            <a:ext cx="0" cy="471600"/>
          </a:xfrm>
          <a:prstGeom prst="straightConnector1">
            <a:avLst/>
          </a:prstGeom>
          <a:noFill/>
          <a:ln w="38100" cap="flat" cmpd="sng">
            <a:solidFill>
              <a:srgbClr val="E9AFA3"/>
            </a:solidFill>
            <a:prstDash val="solid"/>
            <a:round/>
            <a:headEnd type="none" w="sm" len="sm"/>
            <a:tailEnd type="triangle" w="med" len="med"/>
          </a:ln>
        </p:spPr>
      </p:cxnSp>
      <p:sp>
        <p:nvSpPr>
          <p:cNvPr id="730" name="Google Shape;730;g11e1926e040_0_83"/>
          <p:cNvSpPr txBox="1"/>
          <p:nvPr/>
        </p:nvSpPr>
        <p:spPr>
          <a:xfrm>
            <a:off x="3673775" y="1507000"/>
            <a:ext cx="9453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latin typeface="Open Sans"/>
                <a:ea typeface="Open Sans"/>
                <a:cs typeface="Open Sans"/>
                <a:sym typeface="Open Sans"/>
              </a:rPr>
              <a:t>The different steps of the Incremental model are:</a:t>
            </a:r>
            <a:endParaRPr sz="2200">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g11e1926e040_0_448"/>
          <p:cNvSpPr txBox="1">
            <a:spLocks noGrp="1"/>
          </p:cNvSpPr>
          <p:nvPr>
            <p:ph type="title"/>
          </p:nvPr>
        </p:nvSpPr>
        <p:spPr>
          <a:xfrm>
            <a:off x="-10161" y="291600"/>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Font typeface="Arial"/>
              <a:buNone/>
            </a:pPr>
            <a:r>
              <a:rPr lang="en-US"/>
              <a:t>Incremental Model</a:t>
            </a:r>
            <a:endParaRPr/>
          </a:p>
        </p:txBody>
      </p:sp>
      <p:sp>
        <p:nvSpPr>
          <p:cNvPr id="736" name="Google Shape;736;g11e1926e040_0_448"/>
          <p:cNvSpPr txBox="1">
            <a:spLocks noGrp="1"/>
          </p:cNvSpPr>
          <p:nvPr>
            <p:ph type="body" idx="1"/>
          </p:nvPr>
        </p:nvSpPr>
        <p:spPr>
          <a:xfrm>
            <a:off x="1137789" y="1339350"/>
            <a:ext cx="13980300" cy="7169400"/>
          </a:xfrm>
          <a:prstGeom prst="rect">
            <a:avLst/>
          </a:prstGeom>
          <a:noFill/>
          <a:ln>
            <a:noFill/>
          </a:ln>
        </p:spPr>
        <p:txBody>
          <a:bodyPr spcFirstLastPara="1" wrap="square" lIns="91425" tIns="0" rIns="91425" bIns="0" anchor="t" anchorCtr="0">
            <a:normAutofit/>
          </a:bodyPr>
          <a:lstStyle/>
          <a:p>
            <a:pPr marL="0" lvl="0" indent="0" algn="ctr" rtl="0">
              <a:lnSpc>
                <a:spcPct val="142857"/>
              </a:lnSpc>
              <a:spcBef>
                <a:spcPts val="1000"/>
              </a:spcBef>
              <a:spcAft>
                <a:spcPts val="0"/>
              </a:spcAft>
              <a:buSzPts val="2800"/>
              <a:buNone/>
            </a:pPr>
            <a:r>
              <a:rPr lang="en-US">
                <a:solidFill>
                  <a:srgbClr val="3F3F3F"/>
                </a:solidFill>
              </a:rPr>
              <a:t>The use case is:</a:t>
            </a:r>
            <a:endParaRPr>
              <a:solidFill>
                <a:srgbClr val="3F3F3F"/>
              </a:solidFill>
            </a:endParaRPr>
          </a:p>
          <a:p>
            <a:pPr marL="0" lvl="0" indent="0" algn="l" rtl="0">
              <a:lnSpc>
                <a:spcPct val="142857"/>
              </a:lnSpc>
              <a:spcBef>
                <a:spcPts val="1000"/>
              </a:spcBef>
              <a:spcAft>
                <a:spcPts val="0"/>
              </a:spcAft>
              <a:buSzPts val="2800"/>
              <a:buNone/>
            </a:pPr>
            <a:endParaRPr/>
          </a:p>
        </p:txBody>
      </p:sp>
      <p:sp>
        <p:nvSpPr>
          <p:cNvPr id="737" name="Google Shape;737;g11e1926e040_0_448"/>
          <p:cNvSpPr/>
          <p:nvPr/>
        </p:nvSpPr>
        <p:spPr>
          <a:xfrm>
            <a:off x="2274550" y="2457925"/>
            <a:ext cx="12200100" cy="1776600"/>
          </a:xfrm>
          <a:prstGeom prst="roundRect">
            <a:avLst>
              <a:gd name="adj" fmla="val 16667"/>
            </a:avLst>
          </a:prstGeom>
          <a:solidFill>
            <a:srgbClr val="C7D3DD"/>
          </a:solid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Large, mission-critical enterprise programs made from loosely linked components like microservices or web services</a:t>
            </a:r>
            <a:endParaRPr sz="2200" b="0" i="0" u="none" strike="noStrike" cap="none">
              <a:solidFill>
                <a:srgbClr val="3F3F3F"/>
              </a:solidFill>
              <a:latin typeface="Open Sans"/>
              <a:ea typeface="Open Sans"/>
              <a:cs typeface="Open Sans"/>
              <a:sym typeface="Open Sans"/>
            </a:endParaRPr>
          </a:p>
        </p:txBody>
      </p:sp>
      <p:pic>
        <p:nvPicPr>
          <p:cNvPr id="738" name="Google Shape;738;g11e1926e040_0_448"/>
          <p:cNvPicPr preferRelativeResize="0"/>
          <p:nvPr/>
        </p:nvPicPr>
        <p:blipFill rotWithShape="1">
          <a:blip r:embed="rId3">
            <a:alphaModFix/>
          </a:blip>
          <a:srcRect/>
          <a:stretch/>
        </p:blipFill>
        <p:spPr>
          <a:xfrm>
            <a:off x="6618250" y="4752850"/>
            <a:ext cx="3065850" cy="3065850"/>
          </a:xfrm>
          <a:prstGeom prst="rect">
            <a:avLst/>
          </a:prstGeom>
          <a:noFill/>
          <a:ln>
            <a:noFill/>
          </a:ln>
        </p:spPr>
      </p:pic>
      <p:sp>
        <p:nvSpPr>
          <p:cNvPr id="739" name="Google Shape;739;g11e1926e040_0_448"/>
          <p:cNvSpPr/>
          <p:nvPr/>
        </p:nvSpPr>
        <p:spPr>
          <a:xfrm>
            <a:off x="6032500" y="878074"/>
            <a:ext cx="4204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g11e1926e040_0_89"/>
          <p:cNvSpPr/>
          <p:nvPr/>
        </p:nvSpPr>
        <p:spPr>
          <a:xfrm>
            <a:off x="1550963" y="1332000"/>
            <a:ext cx="13022100" cy="1081900"/>
          </a:xfrm>
          <a:prstGeom prst="roundRect">
            <a:avLst>
              <a:gd name="adj" fmla="val 16667"/>
            </a:avLst>
          </a:prstGeom>
          <a:solidFill>
            <a:srgbClr val="F9DEC9"/>
          </a:solidFill>
          <a:ln w="9525" cap="flat" cmpd="sng">
            <a:solidFill>
              <a:srgbClr val="E9AFA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g11e1926e040_0_8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RAD Model</a:t>
            </a:r>
            <a:endParaRPr/>
          </a:p>
        </p:txBody>
      </p:sp>
      <p:sp>
        <p:nvSpPr>
          <p:cNvPr id="746" name="Google Shape;746;g11e1926e040_0_89"/>
          <p:cNvSpPr txBox="1">
            <a:spLocks noGrp="1"/>
          </p:cNvSpPr>
          <p:nvPr>
            <p:ph type="body" idx="1"/>
          </p:nvPr>
        </p:nvSpPr>
        <p:spPr>
          <a:xfrm>
            <a:off x="1550963" y="1300900"/>
            <a:ext cx="13022100" cy="1113000"/>
          </a:xfrm>
          <a:prstGeom prst="rect">
            <a:avLst/>
          </a:prstGeom>
          <a:noFill/>
          <a:ln>
            <a:noFill/>
          </a:ln>
        </p:spPr>
        <p:txBody>
          <a:bodyPr spcFirstLastPara="1" wrap="square" lIns="91425" tIns="0" rIns="91425" bIns="0" anchor="ctr" anchorCtr="0">
            <a:normAutofit/>
          </a:bodyPr>
          <a:lstStyle/>
          <a:p>
            <a:pPr marL="0" lvl="0" indent="0" algn="ctr" rtl="0">
              <a:lnSpc>
                <a:spcPct val="142857"/>
              </a:lnSpc>
              <a:spcBef>
                <a:spcPts val="1000"/>
              </a:spcBef>
              <a:spcAft>
                <a:spcPts val="0"/>
              </a:spcAft>
              <a:buSzPct val="137592"/>
              <a:buNone/>
            </a:pPr>
            <a:r>
              <a:rPr lang="en-US" dirty="0"/>
              <a:t>Adaptive software development is another term for rapid application development. The incremental prototyping technique to software development is known as RAD.</a:t>
            </a:r>
            <a:endParaRPr dirty="0"/>
          </a:p>
        </p:txBody>
      </p:sp>
      <p:sp>
        <p:nvSpPr>
          <p:cNvPr id="747" name="Google Shape;747;g11e1926e040_0_89"/>
          <p:cNvSpPr/>
          <p:nvPr/>
        </p:nvSpPr>
        <p:spPr>
          <a:xfrm>
            <a:off x="6921501" y="816352"/>
            <a:ext cx="241903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8" name="Google Shape;748;g11e1926e040_0_89"/>
          <p:cNvSpPr/>
          <p:nvPr/>
        </p:nvSpPr>
        <p:spPr>
          <a:xfrm>
            <a:off x="1688963" y="6699000"/>
            <a:ext cx="13022100" cy="1113000"/>
          </a:xfrm>
          <a:prstGeom prst="roundRect">
            <a:avLst>
              <a:gd name="adj" fmla="val 16667"/>
            </a:avLst>
          </a:prstGeom>
          <a:solidFill>
            <a:srgbClr val="F9DEC9"/>
          </a:solidFill>
          <a:ln w="9525" cap="flat" cmpd="sng">
            <a:solidFill>
              <a:srgbClr val="E9AFA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100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When reviewing a live system, end users can provide better input here. It places a greater emphasis on adaptability rather than planning.</a:t>
            </a:r>
            <a:endParaRPr sz="1400" b="0" i="0" u="none" strike="noStrike" cap="none" dirty="0">
              <a:solidFill>
                <a:srgbClr val="000000"/>
              </a:solidFill>
              <a:latin typeface="Arial"/>
              <a:ea typeface="Arial"/>
              <a:cs typeface="Arial"/>
              <a:sym typeface="Arial"/>
            </a:endParaRPr>
          </a:p>
        </p:txBody>
      </p:sp>
      <p:pic>
        <p:nvPicPr>
          <p:cNvPr id="749" name="Google Shape;749;g11e1926e040_0_89"/>
          <p:cNvPicPr preferRelativeResize="0"/>
          <p:nvPr/>
        </p:nvPicPr>
        <p:blipFill>
          <a:blip r:embed="rId3">
            <a:alphaModFix/>
          </a:blip>
          <a:stretch>
            <a:fillRect/>
          </a:stretch>
        </p:blipFill>
        <p:spPr>
          <a:xfrm>
            <a:off x="6122325" y="3169662"/>
            <a:ext cx="2773600" cy="277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6">
                                            <p:txEl>
                                              <p:pRg st="0" end="0"/>
                                            </p:txEl>
                                          </p:spTgt>
                                        </p:tgtEl>
                                        <p:attrNameLst>
                                          <p:attrName>style.visibility</p:attrName>
                                        </p:attrNameLst>
                                      </p:cBhvr>
                                      <p:to>
                                        <p:strVal val="visible"/>
                                      </p:to>
                                    </p:set>
                                    <p:animEffect transition="in" filter="fade">
                                      <p:cBhvr>
                                        <p:cTn id="7" dur="500"/>
                                        <p:tgtEl>
                                          <p:spTgt spid="7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g11eded36f7a_0_226"/>
          <p:cNvSpPr/>
          <p:nvPr/>
        </p:nvSpPr>
        <p:spPr>
          <a:xfrm>
            <a:off x="6117425" y="1865125"/>
            <a:ext cx="9162300" cy="4932900"/>
          </a:xfrm>
          <a:prstGeom prst="roundRect">
            <a:avLst>
              <a:gd name="adj" fmla="val 16667"/>
            </a:avLst>
          </a:prstGeom>
          <a:solidFill>
            <a:srgbClr val="F9DEC9"/>
          </a:solidFill>
          <a:ln w="9525" cap="flat" cmpd="sng">
            <a:solidFill>
              <a:schemeClr val="accent2">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g11eded36f7a_0_22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RAD Model</a:t>
            </a:r>
            <a:endParaRPr/>
          </a:p>
        </p:txBody>
      </p:sp>
      <p:sp>
        <p:nvSpPr>
          <p:cNvPr id="756" name="Google Shape;756;g11eded36f7a_0_226"/>
          <p:cNvSpPr txBox="1">
            <a:spLocks noGrp="1"/>
          </p:cNvSpPr>
          <p:nvPr>
            <p:ph type="body" idx="1"/>
          </p:nvPr>
        </p:nvSpPr>
        <p:spPr>
          <a:xfrm>
            <a:off x="6478375" y="2377725"/>
            <a:ext cx="8801400" cy="3939000"/>
          </a:xfrm>
          <a:prstGeom prst="rect">
            <a:avLst/>
          </a:prstGeom>
          <a:noFill/>
          <a:ln>
            <a:noFill/>
          </a:ln>
        </p:spPr>
        <p:txBody>
          <a:bodyPr spcFirstLastPara="1" wrap="square" lIns="91425" tIns="0" rIns="91425" bIns="0" anchor="ctr" anchorCtr="0">
            <a:normAutofit lnSpcReduction="10000"/>
          </a:bodyPr>
          <a:lstStyle/>
          <a:p>
            <a:pPr marL="457200" lvl="0" indent="-368300" algn="l" rtl="0">
              <a:lnSpc>
                <a:spcPct val="142857"/>
              </a:lnSpc>
              <a:spcBef>
                <a:spcPts val="1000"/>
              </a:spcBef>
              <a:spcAft>
                <a:spcPts val="0"/>
              </a:spcAft>
              <a:buSzPts val="2200"/>
              <a:buFont typeface="Open Sans"/>
              <a:buChar char="●"/>
            </a:pPr>
            <a:r>
              <a:rPr lang="en-US"/>
              <a:t>RAD is a concept that states that by gathering needs through workshops or focus groups, goods may be built faster and with higher quality.</a:t>
            </a:r>
            <a:endParaRPr/>
          </a:p>
          <a:p>
            <a:pPr marL="457200" lvl="0" indent="-368300" algn="l" rtl="0">
              <a:lnSpc>
                <a:spcPct val="142857"/>
              </a:lnSpc>
              <a:spcBef>
                <a:spcPts val="0"/>
              </a:spcBef>
              <a:spcAft>
                <a:spcPts val="0"/>
              </a:spcAft>
              <a:buSzPts val="2200"/>
              <a:buFont typeface="Open Sans"/>
              <a:buChar char="●"/>
            </a:pPr>
            <a:r>
              <a:rPr lang="en-US"/>
              <a:t>It involves design prototyping and early iterative user testing.</a:t>
            </a:r>
            <a:endParaRPr/>
          </a:p>
          <a:p>
            <a:pPr marL="457200" lvl="0" indent="-368300" algn="l" rtl="0">
              <a:lnSpc>
                <a:spcPct val="142857"/>
              </a:lnSpc>
              <a:spcBef>
                <a:spcPts val="0"/>
              </a:spcBef>
              <a:spcAft>
                <a:spcPts val="0"/>
              </a:spcAft>
              <a:buSzPts val="2200"/>
              <a:buFont typeface="Open Sans"/>
              <a:buChar char="●"/>
            </a:pPr>
            <a:r>
              <a:rPr lang="en-US"/>
              <a:t>Software component reuse is a term used to describe the process of reusing software components.</a:t>
            </a:r>
            <a:endParaRPr/>
          </a:p>
          <a:p>
            <a:pPr marL="457200" lvl="0" indent="-368300" algn="l" rtl="0">
              <a:lnSpc>
                <a:spcPct val="142857"/>
              </a:lnSpc>
              <a:spcBef>
                <a:spcPts val="0"/>
              </a:spcBef>
              <a:spcAft>
                <a:spcPts val="0"/>
              </a:spcAft>
              <a:buSzPts val="2200"/>
              <a:buFont typeface="Open Sans"/>
              <a:buChar char="●"/>
            </a:pPr>
            <a:r>
              <a:rPr lang="en-US"/>
              <a:t>In evaluations and other team interactions, there is less formality.</a:t>
            </a:r>
            <a:endParaRPr/>
          </a:p>
        </p:txBody>
      </p:sp>
      <p:sp>
        <p:nvSpPr>
          <p:cNvPr id="757" name="Google Shape;757;g11eded36f7a_0_226"/>
          <p:cNvSpPr/>
          <p:nvPr/>
        </p:nvSpPr>
        <p:spPr>
          <a:xfrm>
            <a:off x="6921501" y="816352"/>
            <a:ext cx="241890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58" name="Google Shape;758;g11eded36f7a_0_226"/>
          <p:cNvPicPr preferRelativeResize="0"/>
          <p:nvPr/>
        </p:nvPicPr>
        <p:blipFill>
          <a:blip r:embed="rId3">
            <a:alphaModFix/>
          </a:blip>
          <a:stretch>
            <a:fillRect/>
          </a:stretch>
        </p:blipFill>
        <p:spPr>
          <a:xfrm>
            <a:off x="2519475" y="1538551"/>
            <a:ext cx="2689025" cy="2689025"/>
          </a:xfrm>
          <a:prstGeom prst="rect">
            <a:avLst/>
          </a:prstGeom>
          <a:noFill/>
          <a:ln>
            <a:noFill/>
          </a:ln>
        </p:spPr>
      </p:pic>
      <p:pic>
        <p:nvPicPr>
          <p:cNvPr id="759" name="Google Shape;759;g11eded36f7a_0_226"/>
          <p:cNvPicPr preferRelativeResize="0"/>
          <p:nvPr/>
        </p:nvPicPr>
        <p:blipFill>
          <a:blip r:embed="rId4">
            <a:alphaModFix/>
          </a:blip>
          <a:stretch>
            <a:fillRect/>
          </a:stretch>
        </p:blipFill>
        <p:spPr>
          <a:xfrm>
            <a:off x="2654538" y="4572000"/>
            <a:ext cx="2418900" cy="2418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6">
                                            <p:txEl>
                                              <p:pRg st="0" end="0"/>
                                            </p:txEl>
                                          </p:spTgt>
                                        </p:tgtEl>
                                        <p:attrNameLst>
                                          <p:attrName>style.visibility</p:attrName>
                                        </p:attrNameLst>
                                      </p:cBhvr>
                                      <p:to>
                                        <p:strVal val="visible"/>
                                      </p:to>
                                    </p:set>
                                    <p:animEffect transition="in" filter="fade">
                                      <p:cBhvr>
                                        <p:cTn id="7" dur="500"/>
                                        <p:tgtEl>
                                          <p:spTgt spid="7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6">
                                            <p:txEl>
                                              <p:pRg st="1" end="1"/>
                                            </p:txEl>
                                          </p:spTgt>
                                        </p:tgtEl>
                                        <p:attrNameLst>
                                          <p:attrName>style.visibility</p:attrName>
                                        </p:attrNameLst>
                                      </p:cBhvr>
                                      <p:to>
                                        <p:strVal val="visible"/>
                                      </p:to>
                                    </p:set>
                                    <p:animEffect transition="in" filter="fade">
                                      <p:cBhvr>
                                        <p:cTn id="12" dur="500"/>
                                        <p:tgtEl>
                                          <p:spTgt spid="7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56">
                                            <p:txEl>
                                              <p:pRg st="2" end="2"/>
                                            </p:txEl>
                                          </p:spTgt>
                                        </p:tgtEl>
                                        <p:attrNameLst>
                                          <p:attrName>style.visibility</p:attrName>
                                        </p:attrNameLst>
                                      </p:cBhvr>
                                      <p:to>
                                        <p:strVal val="visible"/>
                                      </p:to>
                                    </p:set>
                                    <p:animEffect transition="in" filter="fade">
                                      <p:cBhvr>
                                        <p:cTn id="17" dur="500"/>
                                        <p:tgtEl>
                                          <p:spTgt spid="7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56">
                                            <p:txEl>
                                              <p:pRg st="3" end="3"/>
                                            </p:txEl>
                                          </p:spTgt>
                                        </p:tgtEl>
                                        <p:attrNameLst>
                                          <p:attrName>style.visibility</p:attrName>
                                        </p:attrNameLst>
                                      </p:cBhvr>
                                      <p:to>
                                        <p:strVal val="visible"/>
                                      </p:to>
                                    </p:set>
                                    <p:animEffect transition="in" filter="fade">
                                      <p:cBhvr>
                                        <p:cTn id="22" dur="500"/>
                                        <p:tgtEl>
                                          <p:spTgt spid="75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g11e1926e040_0_9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RAD Model</a:t>
            </a:r>
            <a:endParaRPr/>
          </a:p>
        </p:txBody>
      </p:sp>
      <p:sp>
        <p:nvSpPr>
          <p:cNvPr id="765" name="Google Shape;765;g11e1926e040_0_95"/>
          <p:cNvSpPr/>
          <p:nvPr/>
        </p:nvSpPr>
        <p:spPr>
          <a:xfrm>
            <a:off x="6921501" y="816352"/>
            <a:ext cx="241903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6" name="Google Shape;766;g11e1926e040_0_95"/>
          <p:cNvSpPr/>
          <p:nvPr/>
        </p:nvSpPr>
        <p:spPr>
          <a:xfrm rot="9833049" flipH="1">
            <a:off x="5689906" y="3883810"/>
            <a:ext cx="1205056" cy="2094384"/>
          </a:xfrm>
          <a:prstGeom prst="curvedRightArrow">
            <a:avLst>
              <a:gd name="adj1" fmla="val 25000"/>
              <a:gd name="adj2" fmla="val 50000"/>
              <a:gd name="adj3" fmla="val 25000"/>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g11e1926e040_0_95"/>
          <p:cNvSpPr/>
          <p:nvPr/>
        </p:nvSpPr>
        <p:spPr>
          <a:xfrm rot="-4295767" flipH="1">
            <a:off x="7890449" y="1873140"/>
            <a:ext cx="1050003" cy="2401472"/>
          </a:xfrm>
          <a:prstGeom prst="curvedRightArrow">
            <a:avLst>
              <a:gd name="adj1" fmla="val 25000"/>
              <a:gd name="adj2" fmla="val 50000"/>
              <a:gd name="adj3" fmla="val 25000"/>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g11e1926e040_0_95"/>
          <p:cNvSpPr/>
          <p:nvPr/>
        </p:nvSpPr>
        <p:spPr>
          <a:xfrm rot="1858889" flipH="1">
            <a:off x="8486509" y="4386227"/>
            <a:ext cx="1163841" cy="2177782"/>
          </a:xfrm>
          <a:prstGeom prst="curvedRightArrow">
            <a:avLst>
              <a:gd name="adj1" fmla="val 25000"/>
              <a:gd name="adj2" fmla="val 50000"/>
              <a:gd name="adj3" fmla="val 25000"/>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g11e1926e040_0_95"/>
          <p:cNvSpPr txBox="1"/>
          <p:nvPr/>
        </p:nvSpPr>
        <p:spPr>
          <a:xfrm>
            <a:off x="6355345" y="3603045"/>
            <a:ext cx="10509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Refine</a:t>
            </a:r>
            <a:endParaRPr sz="2200" b="0" i="0" u="none" strike="noStrike" cap="none">
              <a:solidFill>
                <a:srgbClr val="000000"/>
              </a:solidFill>
              <a:latin typeface="Open Sans"/>
              <a:ea typeface="Open Sans"/>
              <a:cs typeface="Open Sans"/>
              <a:sym typeface="Open Sans"/>
            </a:endParaRPr>
          </a:p>
        </p:txBody>
      </p:sp>
      <p:sp>
        <p:nvSpPr>
          <p:cNvPr id="770" name="Google Shape;770;g11e1926e040_0_95"/>
          <p:cNvSpPr txBox="1"/>
          <p:nvPr/>
        </p:nvSpPr>
        <p:spPr>
          <a:xfrm>
            <a:off x="8415358" y="3912706"/>
            <a:ext cx="15408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Prototype</a:t>
            </a:r>
            <a:endParaRPr sz="2200" b="0" i="0" u="none" strike="noStrike" cap="none">
              <a:solidFill>
                <a:srgbClr val="000000"/>
              </a:solidFill>
              <a:latin typeface="Open Sans"/>
              <a:ea typeface="Open Sans"/>
              <a:cs typeface="Open Sans"/>
              <a:sym typeface="Open Sans"/>
            </a:endParaRPr>
          </a:p>
        </p:txBody>
      </p:sp>
      <p:sp>
        <p:nvSpPr>
          <p:cNvPr id="771" name="Google Shape;771;g11e1926e040_0_95"/>
          <p:cNvSpPr txBox="1"/>
          <p:nvPr/>
        </p:nvSpPr>
        <p:spPr>
          <a:xfrm>
            <a:off x="7233224" y="5577058"/>
            <a:ext cx="8520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Test</a:t>
            </a:r>
            <a:endParaRPr sz="2200" b="0" i="0" u="none" strike="noStrike" cap="none">
              <a:solidFill>
                <a:srgbClr val="000000"/>
              </a:solidFill>
              <a:latin typeface="Open Sans"/>
              <a:ea typeface="Open Sans"/>
              <a:cs typeface="Open Sans"/>
              <a:sym typeface="Open Sans"/>
            </a:endParaRPr>
          </a:p>
        </p:txBody>
      </p:sp>
      <p:sp>
        <p:nvSpPr>
          <p:cNvPr id="772" name="Google Shape;772;g11e1926e040_0_95"/>
          <p:cNvSpPr/>
          <p:nvPr/>
        </p:nvSpPr>
        <p:spPr>
          <a:xfrm>
            <a:off x="995525" y="4137632"/>
            <a:ext cx="2767200" cy="1332600"/>
          </a:xfrm>
          <a:prstGeom prst="notchedRightArrow">
            <a:avLst>
              <a:gd name="adj1" fmla="val 50000"/>
              <a:gd name="adj2" fmla="val 50000"/>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Open Sans"/>
                <a:ea typeface="Open Sans"/>
                <a:cs typeface="Open Sans"/>
                <a:sym typeface="Open Sans"/>
              </a:rPr>
              <a:t>Requirements Planning</a:t>
            </a:r>
            <a:endParaRPr sz="1400" b="0" i="0" u="none" strike="noStrike" cap="none">
              <a:solidFill>
                <a:srgbClr val="000000"/>
              </a:solidFill>
              <a:latin typeface="Arial"/>
              <a:ea typeface="Arial"/>
              <a:cs typeface="Arial"/>
              <a:sym typeface="Arial"/>
            </a:endParaRPr>
          </a:p>
        </p:txBody>
      </p:sp>
      <p:grpSp>
        <p:nvGrpSpPr>
          <p:cNvPr id="773" name="Google Shape;773;g11e1926e040_0_95"/>
          <p:cNvGrpSpPr/>
          <p:nvPr/>
        </p:nvGrpSpPr>
        <p:grpSpPr>
          <a:xfrm>
            <a:off x="3623014" y="4488116"/>
            <a:ext cx="1973529" cy="690561"/>
            <a:chOff x="1206110" y="6413956"/>
            <a:chExt cx="2053193" cy="934200"/>
          </a:xfrm>
        </p:grpSpPr>
        <p:sp>
          <p:nvSpPr>
            <p:cNvPr id="774" name="Google Shape;774;g11e1926e040_0_95"/>
            <p:cNvSpPr/>
            <p:nvPr/>
          </p:nvSpPr>
          <p:spPr>
            <a:xfrm flipH="1">
              <a:off x="1684003" y="6413956"/>
              <a:ext cx="1575300" cy="934200"/>
            </a:xfrm>
            <a:prstGeom prst="homePlate">
              <a:avLst>
                <a:gd name="adj" fmla="val 50000"/>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75" name="Google Shape;775;g11e1926e040_0_95"/>
            <p:cNvSpPr/>
            <p:nvPr/>
          </p:nvSpPr>
          <p:spPr>
            <a:xfrm>
              <a:off x="1206110" y="6413956"/>
              <a:ext cx="1405200" cy="934200"/>
            </a:xfrm>
            <a:prstGeom prst="chevron">
              <a:avLst>
                <a:gd name="adj" fmla="val 50000"/>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6" name="Google Shape;776;g11e1926e040_0_95"/>
          <p:cNvSpPr/>
          <p:nvPr/>
        </p:nvSpPr>
        <p:spPr>
          <a:xfrm>
            <a:off x="9895707" y="4290135"/>
            <a:ext cx="1305900" cy="1086300"/>
          </a:xfrm>
          <a:prstGeom prst="rightArrow">
            <a:avLst>
              <a:gd name="adj1" fmla="val 50000"/>
              <a:gd name="adj2" fmla="val 50000"/>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77" name="Google Shape;777;g11e1926e040_0_95"/>
          <p:cNvSpPr/>
          <p:nvPr/>
        </p:nvSpPr>
        <p:spPr>
          <a:xfrm>
            <a:off x="10965297" y="4137632"/>
            <a:ext cx="2717400" cy="1381500"/>
          </a:xfrm>
          <a:prstGeom prst="notchedRightArrow">
            <a:avLst>
              <a:gd name="adj1" fmla="val 50000"/>
              <a:gd name="adj2" fmla="val 50000"/>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Open Sans"/>
                <a:ea typeface="Open Sans"/>
                <a:cs typeface="Open Sans"/>
                <a:sym typeface="Open Sans"/>
              </a:rPr>
              <a:t>Construction</a:t>
            </a:r>
            <a:endParaRPr sz="1400" b="0" i="0" u="none" strike="noStrike" cap="none">
              <a:solidFill>
                <a:srgbClr val="000000"/>
              </a:solidFill>
              <a:latin typeface="Arial"/>
              <a:ea typeface="Arial"/>
              <a:cs typeface="Arial"/>
              <a:sym typeface="Arial"/>
            </a:endParaRPr>
          </a:p>
        </p:txBody>
      </p:sp>
      <p:sp>
        <p:nvSpPr>
          <p:cNvPr id="778" name="Google Shape;778;g11e1926e040_0_95"/>
          <p:cNvSpPr/>
          <p:nvPr/>
        </p:nvSpPr>
        <p:spPr>
          <a:xfrm>
            <a:off x="13486211" y="4113369"/>
            <a:ext cx="2101800" cy="1381500"/>
          </a:xfrm>
          <a:prstGeom prst="notchedRightArrow">
            <a:avLst>
              <a:gd name="adj1" fmla="val 50000"/>
              <a:gd name="adj2" fmla="val 50000"/>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Open Sans"/>
                <a:ea typeface="Open Sans"/>
                <a:cs typeface="Open Sans"/>
                <a:sym typeface="Open Sans"/>
              </a:rPr>
              <a:t>Cutover</a:t>
            </a:r>
            <a:endParaRPr sz="1400" b="0" i="0" u="none" strike="noStrike" cap="none">
              <a:solidFill>
                <a:srgbClr val="000000"/>
              </a:solidFill>
              <a:latin typeface="Arial"/>
              <a:ea typeface="Arial"/>
              <a:cs typeface="Arial"/>
              <a:sym typeface="Arial"/>
            </a:endParaRPr>
          </a:p>
        </p:txBody>
      </p:sp>
      <p:sp>
        <p:nvSpPr>
          <p:cNvPr id="779" name="Google Shape;779;g11e1926e040_0_95"/>
          <p:cNvSpPr txBox="1"/>
          <p:nvPr/>
        </p:nvSpPr>
        <p:spPr>
          <a:xfrm>
            <a:off x="6853444" y="4530311"/>
            <a:ext cx="19950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Open Sans"/>
                <a:ea typeface="Open Sans"/>
                <a:cs typeface="Open Sans"/>
                <a:sym typeface="Open Sans"/>
              </a:rPr>
              <a:t>User Design</a:t>
            </a:r>
            <a:endParaRPr sz="2400" b="0" i="0" u="none" strike="noStrike" cap="none">
              <a:solidFill>
                <a:srgbClr val="000000"/>
              </a:solidFill>
              <a:latin typeface="Arial"/>
              <a:ea typeface="Arial"/>
              <a:cs typeface="Arial"/>
              <a:sym typeface="Arial"/>
            </a:endParaRPr>
          </a:p>
        </p:txBody>
      </p:sp>
      <p:sp>
        <p:nvSpPr>
          <p:cNvPr id="780" name="Google Shape;780;g11e1926e040_0_95"/>
          <p:cNvSpPr txBox="1"/>
          <p:nvPr/>
        </p:nvSpPr>
        <p:spPr>
          <a:xfrm>
            <a:off x="3610675" y="1412625"/>
            <a:ext cx="9453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latin typeface="Open Sans"/>
                <a:ea typeface="Open Sans"/>
                <a:cs typeface="Open Sans"/>
                <a:sym typeface="Open Sans"/>
              </a:rPr>
              <a:t>The different steps of the RAD model are:</a:t>
            </a:r>
            <a:endParaRPr sz="2200">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g11e6701ee44_0_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RAD Model</a:t>
            </a:r>
            <a:endParaRPr>
              <a:solidFill>
                <a:srgbClr val="3F3F3F"/>
              </a:solidFill>
            </a:endParaRPr>
          </a:p>
        </p:txBody>
      </p:sp>
      <p:sp>
        <p:nvSpPr>
          <p:cNvPr id="786" name="Google Shape;786;g11e6701ee44_0_6"/>
          <p:cNvSpPr txBox="1">
            <a:spLocks noGrp="1"/>
          </p:cNvSpPr>
          <p:nvPr>
            <p:ph type="body" idx="1"/>
          </p:nvPr>
        </p:nvSpPr>
        <p:spPr>
          <a:xfrm>
            <a:off x="1137789" y="1339350"/>
            <a:ext cx="13980300" cy="7169400"/>
          </a:xfrm>
          <a:prstGeom prst="rect">
            <a:avLst/>
          </a:prstGeom>
          <a:noFill/>
          <a:ln>
            <a:noFill/>
          </a:ln>
        </p:spPr>
        <p:txBody>
          <a:bodyPr spcFirstLastPara="1" wrap="square" lIns="91425" tIns="0" rIns="91425" bIns="0" anchor="t" anchorCtr="0">
            <a:normAutofit/>
          </a:bodyPr>
          <a:lstStyle/>
          <a:p>
            <a:pPr marL="0" lvl="0" indent="0" algn="ctr" rtl="0">
              <a:lnSpc>
                <a:spcPct val="142857"/>
              </a:lnSpc>
              <a:spcBef>
                <a:spcPts val="1000"/>
              </a:spcBef>
              <a:spcAft>
                <a:spcPts val="0"/>
              </a:spcAft>
              <a:buSzPts val="2800"/>
              <a:buNone/>
            </a:pPr>
            <a:r>
              <a:rPr lang="en-US">
                <a:solidFill>
                  <a:srgbClr val="3F3F3F"/>
                </a:solidFill>
              </a:rPr>
              <a:t>The use cases are:</a:t>
            </a:r>
            <a:endParaRPr>
              <a:solidFill>
                <a:srgbClr val="3F3F3F"/>
              </a:solidFill>
            </a:endParaRPr>
          </a:p>
          <a:p>
            <a:pPr marL="0" lvl="0" indent="0" algn="l" rtl="0">
              <a:lnSpc>
                <a:spcPct val="142857"/>
              </a:lnSpc>
              <a:spcBef>
                <a:spcPts val="1000"/>
              </a:spcBef>
              <a:spcAft>
                <a:spcPts val="0"/>
              </a:spcAft>
              <a:buSzPts val="2800"/>
              <a:buNone/>
            </a:pPr>
            <a:endParaRPr>
              <a:solidFill>
                <a:srgbClr val="3F3F3F"/>
              </a:solidFill>
            </a:endParaRPr>
          </a:p>
        </p:txBody>
      </p:sp>
      <p:sp>
        <p:nvSpPr>
          <p:cNvPr id="787" name="Google Shape;787;g11e6701ee44_0_6"/>
          <p:cNvSpPr/>
          <p:nvPr/>
        </p:nvSpPr>
        <p:spPr>
          <a:xfrm>
            <a:off x="2234650" y="2688775"/>
            <a:ext cx="12037800" cy="1359000"/>
          </a:xfrm>
          <a:prstGeom prst="roundRect">
            <a:avLst>
              <a:gd name="adj" fmla="val 16667"/>
            </a:avLst>
          </a:prstGeom>
          <a:solidFill>
            <a:srgbClr val="EFC88B"/>
          </a:solidFill>
          <a:ln w="9525" cap="flat" cmpd="sng">
            <a:solidFill>
              <a:srgbClr val="E4B3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RAD should only be utilized when a system can be modularized and deployed incrementally.</a:t>
            </a:r>
            <a:endParaRPr sz="2200" b="0" i="0" u="none" strike="noStrike" cap="none">
              <a:solidFill>
                <a:srgbClr val="3F3F3F"/>
              </a:solidFill>
              <a:latin typeface="Open Sans"/>
              <a:ea typeface="Open Sans"/>
              <a:cs typeface="Open Sans"/>
              <a:sym typeface="Open Sans"/>
            </a:endParaRPr>
          </a:p>
        </p:txBody>
      </p:sp>
      <p:sp>
        <p:nvSpPr>
          <p:cNvPr id="788" name="Google Shape;788;g11e6701ee44_0_6"/>
          <p:cNvSpPr/>
          <p:nvPr/>
        </p:nvSpPr>
        <p:spPr>
          <a:xfrm>
            <a:off x="2234650" y="4249942"/>
            <a:ext cx="12037800" cy="1359000"/>
          </a:xfrm>
          <a:prstGeom prst="roundRect">
            <a:avLst>
              <a:gd name="adj" fmla="val 16667"/>
            </a:avLst>
          </a:prstGeom>
          <a:solidFill>
            <a:srgbClr val="EFC88B"/>
          </a:solidFill>
          <a:ln w="9525" cap="flat" cmpd="sng">
            <a:solidFill>
              <a:srgbClr val="E4B3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It is being used if there are many designers available for modeling.</a:t>
            </a:r>
            <a:endParaRPr sz="2200" b="0" i="0" u="none" strike="noStrike" cap="none">
              <a:solidFill>
                <a:srgbClr val="3F3F3F"/>
              </a:solidFill>
              <a:latin typeface="Open Sans"/>
              <a:ea typeface="Open Sans"/>
              <a:cs typeface="Open Sans"/>
              <a:sym typeface="Open Sans"/>
            </a:endParaRPr>
          </a:p>
        </p:txBody>
      </p:sp>
      <p:sp>
        <p:nvSpPr>
          <p:cNvPr id="789" name="Google Shape;789;g11e6701ee44_0_6"/>
          <p:cNvSpPr/>
          <p:nvPr/>
        </p:nvSpPr>
        <p:spPr>
          <a:xfrm>
            <a:off x="2234650" y="5800325"/>
            <a:ext cx="12037800" cy="1359000"/>
          </a:xfrm>
          <a:prstGeom prst="roundRect">
            <a:avLst>
              <a:gd name="adj" fmla="val 16667"/>
            </a:avLst>
          </a:prstGeom>
          <a:solidFill>
            <a:srgbClr val="EFC88B"/>
          </a:solidFill>
          <a:ln w="9525" cap="flat" cmpd="sng">
            <a:solidFill>
              <a:srgbClr val="E4B3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It should only be utilized if the budget does not allow for the usage of automated code generation technologies.</a:t>
            </a:r>
            <a:endParaRPr sz="2200" b="0" i="0" u="none" strike="noStrike" cap="none">
              <a:solidFill>
                <a:srgbClr val="3F3F3F"/>
              </a:solidFill>
              <a:latin typeface="Open Sans"/>
              <a:ea typeface="Open Sans"/>
              <a:cs typeface="Open Sans"/>
              <a:sym typeface="Open Sans"/>
            </a:endParaRPr>
          </a:p>
        </p:txBody>
      </p:sp>
      <p:sp>
        <p:nvSpPr>
          <p:cNvPr id="790" name="Google Shape;790;g11e6701ee44_0_6"/>
          <p:cNvSpPr/>
          <p:nvPr/>
        </p:nvSpPr>
        <p:spPr>
          <a:xfrm>
            <a:off x="6921501" y="816352"/>
            <a:ext cx="241903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g11e1926e040_0_46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US">
                <a:solidFill>
                  <a:srgbClr val="3F3F3F"/>
                </a:solidFill>
              </a:rPr>
              <a:t>RAD Model</a:t>
            </a:r>
            <a:endParaRPr>
              <a:solidFill>
                <a:srgbClr val="3F3F3F"/>
              </a:solidFill>
            </a:endParaRPr>
          </a:p>
        </p:txBody>
      </p:sp>
      <p:sp>
        <p:nvSpPr>
          <p:cNvPr id="796" name="Google Shape;796;g11e1926e040_0_461"/>
          <p:cNvSpPr txBox="1">
            <a:spLocks noGrp="1"/>
          </p:cNvSpPr>
          <p:nvPr>
            <p:ph type="body" idx="1"/>
          </p:nvPr>
        </p:nvSpPr>
        <p:spPr>
          <a:xfrm>
            <a:off x="1245414" y="1339350"/>
            <a:ext cx="13980300" cy="7169400"/>
          </a:xfrm>
          <a:prstGeom prst="rect">
            <a:avLst/>
          </a:prstGeom>
          <a:noFill/>
          <a:ln>
            <a:noFill/>
          </a:ln>
        </p:spPr>
        <p:txBody>
          <a:bodyPr spcFirstLastPara="1" wrap="square" lIns="91425" tIns="0" rIns="91425" bIns="0" anchor="t" anchorCtr="0">
            <a:normAutofit/>
          </a:bodyPr>
          <a:lstStyle/>
          <a:p>
            <a:pPr marL="0" lvl="0" indent="0" algn="ctr" rtl="0">
              <a:lnSpc>
                <a:spcPct val="142857"/>
              </a:lnSpc>
              <a:spcBef>
                <a:spcPts val="1000"/>
              </a:spcBef>
              <a:spcAft>
                <a:spcPts val="0"/>
              </a:spcAft>
              <a:buSzPts val="2800"/>
              <a:buNone/>
            </a:pPr>
            <a:r>
              <a:rPr lang="en-US">
                <a:solidFill>
                  <a:srgbClr val="3F3F3F"/>
                </a:solidFill>
              </a:rPr>
              <a:t>The use cases are:</a:t>
            </a:r>
            <a:endParaRPr>
              <a:solidFill>
                <a:srgbClr val="3F3F3F"/>
              </a:solidFill>
            </a:endParaRPr>
          </a:p>
          <a:p>
            <a:pPr marL="0" lvl="0" indent="0" algn="l" rtl="0">
              <a:lnSpc>
                <a:spcPct val="142857"/>
              </a:lnSpc>
              <a:spcBef>
                <a:spcPts val="1000"/>
              </a:spcBef>
              <a:spcAft>
                <a:spcPts val="0"/>
              </a:spcAft>
              <a:buSzPts val="2800"/>
              <a:buNone/>
            </a:pPr>
            <a:endParaRPr>
              <a:solidFill>
                <a:srgbClr val="3F3F3F"/>
              </a:solidFill>
            </a:endParaRPr>
          </a:p>
        </p:txBody>
      </p:sp>
      <p:sp>
        <p:nvSpPr>
          <p:cNvPr id="797" name="Google Shape;797;g11e1926e040_0_461"/>
          <p:cNvSpPr/>
          <p:nvPr/>
        </p:nvSpPr>
        <p:spPr>
          <a:xfrm>
            <a:off x="2666675" y="2901550"/>
            <a:ext cx="12037800" cy="1359000"/>
          </a:xfrm>
          <a:prstGeom prst="roundRect">
            <a:avLst>
              <a:gd name="adj" fmla="val 16667"/>
            </a:avLst>
          </a:prstGeom>
          <a:solidFill>
            <a:srgbClr val="EFC88B"/>
          </a:solidFill>
          <a:ln w="9525" cap="flat" cmpd="sng">
            <a:solidFill>
              <a:srgbClr val="E4B3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It should be utilized when project requirements change and workable prototypes are provided to customers in small iterations of 2-3 months.</a:t>
            </a:r>
            <a:endParaRPr sz="2200" b="0" i="0" u="none" strike="noStrike" cap="none">
              <a:solidFill>
                <a:srgbClr val="3F3F3F"/>
              </a:solidFill>
              <a:latin typeface="Open Sans"/>
              <a:ea typeface="Open Sans"/>
              <a:cs typeface="Open Sans"/>
              <a:sym typeface="Open Sans"/>
            </a:endParaRPr>
          </a:p>
        </p:txBody>
      </p:sp>
      <p:sp>
        <p:nvSpPr>
          <p:cNvPr id="798" name="Google Shape;798;g11e1926e040_0_461"/>
          <p:cNvSpPr/>
          <p:nvPr/>
        </p:nvSpPr>
        <p:spPr>
          <a:xfrm>
            <a:off x="2666675" y="4451923"/>
            <a:ext cx="12037800" cy="1359000"/>
          </a:xfrm>
          <a:prstGeom prst="roundRect">
            <a:avLst>
              <a:gd name="adj" fmla="val 16667"/>
            </a:avLst>
          </a:prstGeom>
          <a:solidFill>
            <a:srgbClr val="EFC88B"/>
          </a:solidFill>
          <a:ln w="9525" cap="flat" cmpd="sng">
            <a:solidFill>
              <a:srgbClr val="E4B3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RAD SDLC model should only be used if domain specialists with appropriate business knowledge are available.</a:t>
            </a:r>
            <a:endParaRPr sz="2200" b="0" i="0" u="none" strike="noStrike" cap="none">
              <a:solidFill>
                <a:srgbClr val="3F3F3F"/>
              </a:solidFill>
              <a:latin typeface="Open Sans"/>
              <a:ea typeface="Open Sans"/>
              <a:cs typeface="Open Sans"/>
              <a:sym typeface="Open Sans"/>
            </a:endParaRPr>
          </a:p>
        </p:txBody>
      </p:sp>
      <p:sp>
        <p:nvSpPr>
          <p:cNvPr id="799" name="Google Shape;799;g11e1926e040_0_461"/>
          <p:cNvSpPr/>
          <p:nvPr/>
        </p:nvSpPr>
        <p:spPr>
          <a:xfrm>
            <a:off x="6921501" y="816352"/>
            <a:ext cx="241903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11e1926e040_0_0"/>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1100"/>
              <a:buNone/>
            </a:pPr>
            <a:r>
              <a:rPr lang="en-US"/>
              <a:t>Basic Computer Science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g120d0d392c3_0_424"/>
          <p:cNvSpPr/>
          <p:nvPr/>
        </p:nvSpPr>
        <p:spPr>
          <a:xfrm>
            <a:off x="2164200" y="6368375"/>
            <a:ext cx="12203400" cy="1024200"/>
          </a:xfrm>
          <a:prstGeom prst="roundRect">
            <a:avLst>
              <a:gd name="adj" fmla="val 16667"/>
            </a:avLst>
          </a:prstGeom>
          <a:solidFill>
            <a:srgbClr val="F9DEC9"/>
          </a:solidFill>
          <a:ln w="9525" cap="flat" cmpd="sng">
            <a:solidFill>
              <a:srgbClr val="F9DEC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a:solidFill>
                  <a:srgbClr val="3F3F3F"/>
                </a:solidFill>
                <a:latin typeface="Open Sans"/>
                <a:ea typeface="Open Sans"/>
                <a:cs typeface="Open Sans"/>
                <a:sym typeface="Open Sans"/>
              </a:rPr>
              <a:t>Agile methodologies separate projects into smaller iterations, or sections, and avoid long-term planning.</a:t>
            </a:r>
            <a:endParaRPr sz="2200" i="0" u="none" strike="noStrike" cap="none">
              <a:solidFill>
                <a:srgbClr val="3F3F3F"/>
              </a:solidFill>
              <a:latin typeface="Open Sans"/>
              <a:ea typeface="Open Sans"/>
              <a:cs typeface="Open Sans"/>
              <a:sym typeface="Open Sans"/>
            </a:endParaRPr>
          </a:p>
        </p:txBody>
      </p:sp>
      <p:sp>
        <p:nvSpPr>
          <p:cNvPr id="805" name="Google Shape;805;g120d0d392c3_0_424"/>
          <p:cNvSpPr txBox="1">
            <a:spLocks noGrp="1"/>
          </p:cNvSpPr>
          <p:nvPr>
            <p:ph type="title"/>
          </p:nvPr>
        </p:nvSpPr>
        <p:spPr>
          <a:xfrm>
            <a:off x="-1010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Agile Model</a:t>
            </a:r>
            <a:endParaRPr/>
          </a:p>
        </p:txBody>
      </p:sp>
      <p:sp>
        <p:nvSpPr>
          <p:cNvPr id="806" name="Google Shape;806;g120d0d392c3_0_424"/>
          <p:cNvSpPr/>
          <p:nvPr/>
        </p:nvSpPr>
        <p:spPr>
          <a:xfrm>
            <a:off x="6845301" y="816352"/>
            <a:ext cx="257970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07" name="Google Shape;807;g120d0d392c3_0_424"/>
          <p:cNvSpPr/>
          <p:nvPr/>
        </p:nvSpPr>
        <p:spPr>
          <a:xfrm>
            <a:off x="2164200" y="1201675"/>
            <a:ext cx="12203400" cy="1248000"/>
          </a:xfrm>
          <a:prstGeom prst="roundRect">
            <a:avLst>
              <a:gd name="adj" fmla="val 16667"/>
            </a:avLst>
          </a:prstGeom>
          <a:solidFill>
            <a:srgbClr val="F9DEC9"/>
          </a:solidFill>
          <a:ln w="9525" cap="flat" cmpd="sng">
            <a:solidFill>
              <a:srgbClr val="F9DEC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a:solidFill>
                  <a:srgbClr val="3F3F3F"/>
                </a:solidFill>
                <a:latin typeface="Open Sans"/>
                <a:ea typeface="Open Sans"/>
                <a:cs typeface="Open Sans"/>
                <a:sym typeface="Open Sans"/>
              </a:rPr>
              <a:t>A software development approach based on iterative development is referred to as "agile process model."</a:t>
            </a:r>
            <a:endParaRPr>
              <a:solidFill>
                <a:srgbClr val="3F3F3F"/>
              </a:solidFill>
            </a:endParaRPr>
          </a:p>
        </p:txBody>
      </p:sp>
      <p:pic>
        <p:nvPicPr>
          <p:cNvPr id="808" name="Google Shape;808;g120d0d392c3_0_424"/>
          <p:cNvPicPr preferRelativeResize="0"/>
          <p:nvPr/>
        </p:nvPicPr>
        <p:blipFill>
          <a:blip r:embed="rId3">
            <a:alphaModFix/>
          </a:blip>
          <a:stretch>
            <a:fillRect/>
          </a:stretch>
        </p:blipFill>
        <p:spPr>
          <a:xfrm>
            <a:off x="9551771" y="3264575"/>
            <a:ext cx="2804879" cy="2614851"/>
          </a:xfrm>
          <a:prstGeom prst="rect">
            <a:avLst/>
          </a:prstGeom>
          <a:noFill/>
          <a:ln>
            <a:noFill/>
          </a:ln>
        </p:spPr>
      </p:pic>
      <p:pic>
        <p:nvPicPr>
          <p:cNvPr id="809" name="Google Shape;809;g120d0d392c3_0_424"/>
          <p:cNvPicPr preferRelativeResize="0"/>
          <p:nvPr/>
        </p:nvPicPr>
        <p:blipFill>
          <a:blip r:embed="rId4">
            <a:alphaModFix/>
          </a:blip>
          <a:stretch>
            <a:fillRect/>
          </a:stretch>
        </p:blipFill>
        <p:spPr>
          <a:xfrm>
            <a:off x="4364250" y="3264575"/>
            <a:ext cx="2804879" cy="26148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g11e1926e040_0_101"/>
          <p:cNvSpPr/>
          <p:nvPr/>
        </p:nvSpPr>
        <p:spPr>
          <a:xfrm>
            <a:off x="6118050" y="2304024"/>
            <a:ext cx="9197400" cy="4573025"/>
          </a:xfrm>
          <a:prstGeom prst="roundRect">
            <a:avLst>
              <a:gd name="adj" fmla="val 16667"/>
            </a:avLst>
          </a:prstGeom>
          <a:solidFill>
            <a:srgbClr val="F9DEC9"/>
          </a:solidFill>
          <a:ln w="9525" cap="flat" cmpd="sng">
            <a:solidFill>
              <a:srgbClr val="F9DEC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g11e1926e040_0_101"/>
          <p:cNvSpPr txBox="1">
            <a:spLocks noGrp="1"/>
          </p:cNvSpPr>
          <p:nvPr>
            <p:ph type="title"/>
          </p:nvPr>
        </p:nvSpPr>
        <p:spPr>
          <a:xfrm>
            <a:off x="-1010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Agile Model</a:t>
            </a:r>
            <a:endParaRPr/>
          </a:p>
        </p:txBody>
      </p:sp>
      <p:sp>
        <p:nvSpPr>
          <p:cNvPr id="816" name="Google Shape;816;g11e1926e040_0_101"/>
          <p:cNvSpPr txBox="1">
            <a:spLocks noGrp="1"/>
          </p:cNvSpPr>
          <p:nvPr>
            <p:ph type="body" idx="1"/>
          </p:nvPr>
        </p:nvSpPr>
        <p:spPr>
          <a:xfrm>
            <a:off x="6448300" y="2799836"/>
            <a:ext cx="8697600" cy="3581400"/>
          </a:xfrm>
          <a:prstGeom prst="rect">
            <a:avLst/>
          </a:prstGeom>
          <a:noFill/>
          <a:ln>
            <a:noFill/>
          </a:ln>
        </p:spPr>
        <p:txBody>
          <a:bodyPr spcFirstLastPara="1" wrap="square" lIns="91425" tIns="0" rIns="91425" bIns="0" anchor="ctr" anchorCtr="0">
            <a:normAutofit/>
          </a:bodyPr>
          <a:lstStyle/>
          <a:p>
            <a:pPr marL="457200" lvl="0" indent="-368300" algn="l" rtl="0">
              <a:lnSpc>
                <a:spcPct val="142857"/>
              </a:lnSpc>
              <a:spcBef>
                <a:spcPts val="1000"/>
              </a:spcBef>
              <a:spcAft>
                <a:spcPts val="0"/>
              </a:spcAft>
              <a:buSzPts val="2200"/>
              <a:buFont typeface="Open Sans"/>
              <a:buChar char="●"/>
            </a:pPr>
            <a:r>
              <a:rPr lang="en-US"/>
              <a:t>Customers can view the result of each development iteration in the Agile methodology and decide if they are satisfied or not.</a:t>
            </a:r>
            <a:endParaRPr/>
          </a:p>
          <a:p>
            <a:pPr marL="457200" lvl="0" indent="-368300" algn="l" rtl="0">
              <a:lnSpc>
                <a:spcPct val="142857"/>
              </a:lnSpc>
              <a:spcBef>
                <a:spcPts val="0"/>
              </a:spcBef>
              <a:spcAft>
                <a:spcPts val="0"/>
              </a:spcAft>
              <a:buSzPts val="2200"/>
              <a:buFont typeface="Open Sans"/>
              <a:buChar char="●"/>
            </a:pPr>
            <a:r>
              <a:rPr lang="en-US"/>
              <a:t>The scrum methodology is one of the Agile model's practical applications.</a:t>
            </a:r>
            <a:endParaRPr/>
          </a:p>
          <a:p>
            <a:pPr marL="457200" lvl="0" indent="-368300" algn="l" rtl="0">
              <a:lnSpc>
                <a:spcPct val="142857"/>
              </a:lnSpc>
              <a:spcBef>
                <a:spcPts val="0"/>
              </a:spcBef>
              <a:spcAft>
                <a:spcPts val="0"/>
              </a:spcAft>
              <a:buSzPts val="2200"/>
              <a:buFont typeface="Open Sans"/>
              <a:buChar char="●"/>
            </a:pPr>
            <a:r>
              <a:rPr lang="en-US"/>
              <a:t>The alternatives to traditional project management are suggested by the Agile movement.</a:t>
            </a:r>
            <a:endParaRPr/>
          </a:p>
        </p:txBody>
      </p:sp>
      <p:sp>
        <p:nvSpPr>
          <p:cNvPr id="817" name="Google Shape;817;g11e1926e040_0_101"/>
          <p:cNvSpPr/>
          <p:nvPr/>
        </p:nvSpPr>
        <p:spPr>
          <a:xfrm>
            <a:off x="6845301" y="816352"/>
            <a:ext cx="25797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18" name="Google Shape;818;g11e1926e040_0_101"/>
          <p:cNvPicPr preferRelativeResize="0"/>
          <p:nvPr/>
        </p:nvPicPr>
        <p:blipFill>
          <a:blip r:embed="rId3">
            <a:alphaModFix/>
          </a:blip>
          <a:stretch>
            <a:fillRect/>
          </a:stretch>
        </p:blipFill>
        <p:spPr>
          <a:xfrm>
            <a:off x="1914850" y="2799826"/>
            <a:ext cx="3281325" cy="32813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g11eded36f7a_0_238"/>
          <p:cNvSpPr/>
          <p:nvPr/>
        </p:nvSpPr>
        <p:spPr>
          <a:xfrm>
            <a:off x="5704925" y="2002625"/>
            <a:ext cx="9457800" cy="4898700"/>
          </a:xfrm>
          <a:prstGeom prst="roundRect">
            <a:avLst>
              <a:gd name="adj" fmla="val 16667"/>
            </a:avLst>
          </a:prstGeom>
          <a:solidFill>
            <a:srgbClr val="F9DEC9"/>
          </a:solidFill>
          <a:ln w="9525" cap="flat" cmpd="sng">
            <a:solidFill>
              <a:srgbClr val="E9AFA3"/>
            </a:solidFill>
            <a:prstDash val="solid"/>
            <a:round/>
            <a:headEnd type="none" w="sm" len="sm"/>
            <a:tailEnd type="none" w="sm" len="sm"/>
          </a:ln>
        </p:spPr>
        <p:txBody>
          <a:bodyPr spcFirstLastPara="1" wrap="square" lIns="91425" tIns="91425" rIns="91425" bIns="91425" anchor="ctr" anchorCtr="0">
            <a:noAutofit/>
          </a:bodyPr>
          <a:lstStyle/>
          <a:p>
            <a:pPr marL="457200" lvl="0" indent="-368300" algn="l" rtl="0">
              <a:lnSpc>
                <a:spcPct val="142857"/>
              </a:lnSpc>
              <a:spcBef>
                <a:spcPts val="1000"/>
              </a:spcBef>
              <a:spcAft>
                <a:spcPts val="0"/>
              </a:spcAft>
              <a:buClr>
                <a:schemeClr val="dk1"/>
              </a:buClr>
              <a:buSzPts val="2200"/>
              <a:buFont typeface="Open Sans"/>
              <a:buChar char="●"/>
            </a:pPr>
            <a:r>
              <a:rPr lang="en-US" sz="2200">
                <a:solidFill>
                  <a:srgbClr val="3F3F3F"/>
                </a:solidFill>
                <a:latin typeface="Open Sans"/>
                <a:ea typeface="Open Sans"/>
                <a:cs typeface="Open Sans"/>
                <a:sym typeface="Open Sans"/>
              </a:rPr>
              <a:t>Agile software development is often carried out in short, quick cycles.</a:t>
            </a:r>
            <a:endParaRPr sz="2200">
              <a:solidFill>
                <a:srgbClr val="3F3F3F"/>
              </a:solidFill>
              <a:latin typeface="Open Sans"/>
              <a:ea typeface="Open Sans"/>
              <a:cs typeface="Open Sans"/>
              <a:sym typeface="Open Sans"/>
            </a:endParaRPr>
          </a:p>
          <a:p>
            <a:pPr marL="457200" lvl="0" indent="-368300" algn="l" rtl="0">
              <a:lnSpc>
                <a:spcPct val="142857"/>
              </a:lnSpc>
              <a:spcBef>
                <a:spcPts val="0"/>
              </a:spcBef>
              <a:spcAft>
                <a:spcPts val="0"/>
              </a:spcAft>
              <a:buClr>
                <a:schemeClr val="dk1"/>
              </a:buClr>
              <a:buSzPts val="2200"/>
              <a:buFont typeface="Open Sans"/>
              <a:buChar char="●"/>
            </a:pPr>
            <a:r>
              <a:rPr lang="en-US" sz="2200">
                <a:solidFill>
                  <a:srgbClr val="3F3F3F"/>
                </a:solidFill>
                <a:latin typeface="Open Sans"/>
                <a:ea typeface="Open Sans"/>
                <a:cs typeface="Open Sans"/>
                <a:sym typeface="Open Sans"/>
              </a:rPr>
              <a:t>With each release, the frequency of incremental releases increases.</a:t>
            </a:r>
            <a:endParaRPr sz="2200">
              <a:solidFill>
                <a:srgbClr val="3F3F3F"/>
              </a:solidFill>
              <a:latin typeface="Open Sans"/>
              <a:ea typeface="Open Sans"/>
              <a:cs typeface="Open Sans"/>
              <a:sym typeface="Open Sans"/>
            </a:endParaRPr>
          </a:p>
          <a:p>
            <a:pPr marL="457200" lvl="0" indent="-368300" algn="l" rtl="0">
              <a:lnSpc>
                <a:spcPct val="142857"/>
              </a:lnSpc>
              <a:spcBef>
                <a:spcPts val="0"/>
              </a:spcBef>
              <a:spcAft>
                <a:spcPts val="0"/>
              </a:spcAft>
              <a:buClr>
                <a:schemeClr val="dk1"/>
              </a:buClr>
              <a:buSzPts val="2200"/>
              <a:buFont typeface="Open Sans"/>
              <a:buChar char="●"/>
            </a:pPr>
            <a:r>
              <a:rPr lang="en-US" sz="2200">
                <a:solidFill>
                  <a:srgbClr val="3F3F3F"/>
                </a:solidFill>
                <a:latin typeface="Open Sans"/>
                <a:ea typeface="Open Sans"/>
                <a:cs typeface="Open Sans"/>
                <a:sym typeface="Open Sans"/>
              </a:rPr>
              <a:t>To guarantee that software quality is maintained, extensive testing is performed.</a:t>
            </a:r>
            <a:endParaRPr sz="2200">
              <a:solidFill>
                <a:srgbClr val="3F3F3F"/>
              </a:solidFill>
              <a:latin typeface="Open Sans"/>
              <a:ea typeface="Open Sans"/>
              <a:cs typeface="Open Sans"/>
              <a:sym typeface="Open Sans"/>
            </a:endParaRPr>
          </a:p>
          <a:p>
            <a:pPr marL="457200" lvl="0" indent="-368300" algn="l" rtl="0">
              <a:lnSpc>
                <a:spcPct val="142857"/>
              </a:lnSpc>
              <a:spcBef>
                <a:spcPts val="0"/>
              </a:spcBef>
              <a:spcAft>
                <a:spcPts val="0"/>
              </a:spcAft>
              <a:buClr>
                <a:schemeClr val="dk1"/>
              </a:buClr>
              <a:buSzPts val="2200"/>
              <a:buFont typeface="Open Sans"/>
              <a:buChar char="●"/>
            </a:pPr>
            <a:r>
              <a:rPr lang="en-US" sz="2200">
                <a:solidFill>
                  <a:srgbClr val="3F3F3F"/>
                </a:solidFill>
                <a:latin typeface="Open Sans"/>
                <a:ea typeface="Open Sans"/>
                <a:cs typeface="Open Sans"/>
                <a:sym typeface="Open Sans"/>
              </a:rPr>
              <a:t>Many frameworks, such as Scrum, Kanban, Lean, and Extreme Programming (XP), can help organizations become more agile.</a:t>
            </a:r>
            <a:endParaRPr sz="2200">
              <a:solidFill>
                <a:srgbClr val="3F3F3F"/>
              </a:solidFill>
              <a:latin typeface="Open Sans"/>
              <a:ea typeface="Open Sans"/>
              <a:cs typeface="Open Sans"/>
              <a:sym typeface="Open Sans"/>
            </a:endParaRPr>
          </a:p>
        </p:txBody>
      </p:sp>
      <p:sp>
        <p:nvSpPr>
          <p:cNvPr id="824" name="Google Shape;824;g11eded36f7a_0_238"/>
          <p:cNvSpPr txBox="1">
            <a:spLocks noGrp="1"/>
          </p:cNvSpPr>
          <p:nvPr>
            <p:ph type="title"/>
          </p:nvPr>
        </p:nvSpPr>
        <p:spPr>
          <a:xfrm>
            <a:off x="-1010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Agile Model</a:t>
            </a:r>
            <a:endParaRPr/>
          </a:p>
        </p:txBody>
      </p:sp>
      <p:sp>
        <p:nvSpPr>
          <p:cNvPr id="825" name="Google Shape;825;g11eded36f7a_0_238"/>
          <p:cNvSpPr/>
          <p:nvPr/>
        </p:nvSpPr>
        <p:spPr>
          <a:xfrm>
            <a:off x="6845301" y="816352"/>
            <a:ext cx="257970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26" name="Google Shape;826;g11eded36f7a_0_238"/>
          <p:cNvPicPr preferRelativeResize="0"/>
          <p:nvPr/>
        </p:nvPicPr>
        <p:blipFill>
          <a:blip r:embed="rId3">
            <a:alphaModFix/>
          </a:blip>
          <a:stretch>
            <a:fillRect/>
          </a:stretch>
        </p:blipFill>
        <p:spPr>
          <a:xfrm>
            <a:off x="2197800" y="2672951"/>
            <a:ext cx="3359350" cy="33593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g11e1926e040_0_107"/>
          <p:cNvSpPr txBox="1">
            <a:spLocks noGrp="1"/>
          </p:cNvSpPr>
          <p:nvPr>
            <p:ph type="title"/>
          </p:nvPr>
        </p:nvSpPr>
        <p:spPr>
          <a:xfrm>
            <a:off x="-10101" y="312289"/>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latin typeface="Open Sans"/>
                <a:ea typeface="Open Sans"/>
                <a:cs typeface="Open Sans"/>
                <a:sym typeface="Open Sans"/>
              </a:rPr>
              <a:t>Agile Model</a:t>
            </a:r>
            <a:endParaRPr>
              <a:solidFill>
                <a:srgbClr val="3F3F3F"/>
              </a:solidFill>
              <a:latin typeface="Open Sans"/>
              <a:ea typeface="Open Sans"/>
              <a:cs typeface="Open Sans"/>
              <a:sym typeface="Open Sans"/>
            </a:endParaRPr>
          </a:p>
        </p:txBody>
      </p:sp>
      <p:sp>
        <p:nvSpPr>
          <p:cNvPr id="832" name="Google Shape;832;g11e1926e040_0_107"/>
          <p:cNvSpPr/>
          <p:nvPr/>
        </p:nvSpPr>
        <p:spPr>
          <a:xfrm>
            <a:off x="6845301" y="898763"/>
            <a:ext cx="257976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3" name="Google Shape;833;g11e1926e040_0_107"/>
          <p:cNvSpPr/>
          <p:nvPr/>
        </p:nvSpPr>
        <p:spPr>
          <a:xfrm>
            <a:off x="6311516" y="2348854"/>
            <a:ext cx="3564300" cy="1082400"/>
          </a:xfrm>
          <a:prstGeom prst="roundRect">
            <a:avLst>
              <a:gd name="adj" fmla="val 50000"/>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Requirements</a:t>
            </a:r>
            <a:endParaRPr sz="2200" b="0" i="0" u="none" strike="noStrike" cap="none">
              <a:solidFill>
                <a:srgbClr val="000000"/>
              </a:solidFill>
              <a:latin typeface="Open Sans"/>
              <a:ea typeface="Open Sans"/>
              <a:cs typeface="Open Sans"/>
              <a:sym typeface="Open Sans"/>
            </a:endParaRPr>
          </a:p>
        </p:txBody>
      </p:sp>
      <p:sp>
        <p:nvSpPr>
          <p:cNvPr id="834" name="Google Shape;834;g11e1926e040_0_107"/>
          <p:cNvSpPr/>
          <p:nvPr/>
        </p:nvSpPr>
        <p:spPr>
          <a:xfrm>
            <a:off x="10242539" y="4356948"/>
            <a:ext cx="3564300" cy="1082400"/>
          </a:xfrm>
          <a:prstGeom prst="roundRect">
            <a:avLst>
              <a:gd name="adj" fmla="val 50000"/>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Architecture and Design</a:t>
            </a:r>
            <a:endParaRPr sz="2200" b="0" i="0" u="none" strike="noStrike" cap="none">
              <a:solidFill>
                <a:srgbClr val="000000"/>
              </a:solidFill>
              <a:latin typeface="Open Sans"/>
              <a:ea typeface="Open Sans"/>
              <a:cs typeface="Open Sans"/>
              <a:sym typeface="Open Sans"/>
            </a:endParaRPr>
          </a:p>
        </p:txBody>
      </p:sp>
      <p:sp>
        <p:nvSpPr>
          <p:cNvPr id="835" name="Google Shape;835;g11e1926e040_0_107"/>
          <p:cNvSpPr/>
          <p:nvPr/>
        </p:nvSpPr>
        <p:spPr>
          <a:xfrm>
            <a:off x="6311516" y="6472618"/>
            <a:ext cx="3564300" cy="1082400"/>
          </a:xfrm>
          <a:prstGeom prst="roundRect">
            <a:avLst>
              <a:gd name="adj" fmla="val 50000"/>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Development</a:t>
            </a:r>
            <a:endParaRPr sz="2200" b="0" i="0" u="none" strike="noStrike" cap="none">
              <a:solidFill>
                <a:srgbClr val="000000"/>
              </a:solidFill>
              <a:latin typeface="Open Sans"/>
              <a:ea typeface="Open Sans"/>
              <a:cs typeface="Open Sans"/>
              <a:sym typeface="Open Sans"/>
            </a:endParaRPr>
          </a:p>
        </p:txBody>
      </p:sp>
      <p:sp>
        <p:nvSpPr>
          <p:cNvPr id="836" name="Google Shape;836;g11e1926e040_0_107"/>
          <p:cNvSpPr/>
          <p:nvPr/>
        </p:nvSpPr>
        <p:spPr>
          <a:xfrm>
            <a:off x="2678569" y="4356948"/>
            <a:ext cx="3564300" cy="1082400"/>
          </a:xfrm>
          <a:prstGeom prst="roundRect">
            <a:avLst>
              <a:gd name="adj" fmla="val 50000"/>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Test and Feedback</a:t>
            </a:r>
            <a:endParaRPr sz="2200" b="0" i="0" u="none" strike="noStrike" cap="none">
              <a:solidFill>
                <a:srgbClr val="000000"/>
              </a:solidFill>
              <a:latin typeface="Open Sans"/>
              <a:ea typeface="Open Sans"/>
              <a:cs typeface="Open Sans"/>
              <a:sym typeface="Open Sans"/>
            </a:endParaRPr>
          </a:p>
        </p:txBody>
      </p:sp>
      <p:cxnSp>
        <p:nvCxnSpPr>
          <p:cNvPr id="837" name="Google Shape;837;g11e1926e040_0_107"/>
          <p:cNvCxnSpPr/>
          <p:nvPr/>
        </p:nvCxnSpPr>
        <p:spPr>
          <a:xfrm rot="10800000" flipH="1">
            <a:off x="4719160" y="3108578"/>
            <a:ext cx="1465800" cy="961500"/>
          </a:xfrm>
          <a:prstGeom prst="straightConnector1">
            <a:avLst/>
          </a:prstGeom>
          <a:noFill/>
          <a:ln w="76200" cap="flat" cmpd="sng">
            <a:solidFill>
              <a:srgbClr val="E4B363"/>
            </a:solidFill>
            <a:prstDash val="solid"/>
            <a:round/>
            <a:headEnd type="none" w="sm" len="sm"/>
            <a:tailEnd type="triangle" w="med" len="med"/>
          </a:ln>
        </p:spPr>
      </p:cxnSp>
      <p:cxnSp>
        <p:nvCxnSpPr>
          <p:cNvPr id="838" name="Google Shape;838;g11e1926e040_0_107"/>
          <p:cNvCxnSpPr/>
          <p:nvPr/>
        </p:nvCxnSpPr>
        <p:spPr>
          <a:xfrm flipH="1">
            <a:off x="4852003" y="3350660"/>
            <a:ext cx="1396200" cy="941400"/>
          </a:xfrm>
          <a:prstGeom prst="straightConnector1">
            <a:avLst/>
          </a:prstGeom>
          <a:noFill/>
          <a:ln w="76200" cap="flat" cmpd="sng">
            <a:solidFill>
              <a:srgbClr val="E4B363"/>
            </a:solidFill>
            <a:prstDash val="solid"/>
            <a:round/>
            <a:headEnd type="none" w="sm" len="sm"/>
            <a:tailEnd type="triangle" w="med" len="med"/>
          </a:ln>
        </p:spPr>
      </p:cxnSp>
      <p:cxnSp>
        <p:nvCxnSpPr>
          <p:cNvPr id="839" name="Google Shape;839;g11e1926e040_0_107"/>
          <p:cNvCxnSpPr/>
          <p:nvPr/>
        </p:nvCxnSpPr>
        <p:spPr>
          <a:xfrm>
            <a:off x="10069969" y="3107492"/>
            <a:ext cx="1366500" cy="1106100"/>
          </a:xfrm>
          <a:prstGeom prst="straightConnector1">
            <a:avLst/>
          </a:prstGeom>
          <a:noFill/>
          <a:ln w="76200" cap="flat" cmpd="sng">
            <a:solidFill>
              <a:srgbClr val="E4B363"/>
            </a:solidFill>
            <a:prstDash val="solid"/>
            <a:round/>
            <a:headEnd type="none" w="sm" len="sm"/>
            <a:tailEnd type="triangle" w="med" len="med"/>
          </a:ln>
        </p:spPr>
      </p:cxnSp>
      <p:cxnSp>
        <p:nvCxnSpPr>
          <p:cNvPr id="840" name="Google Shape;840;g11e1926e040_0_107"/>
          <p:cNvCxnSpPr/>
          <p:nvPr/>
        </p:nvCxnSpPr>
        <p:spPr>
          <a:xfrm rot="10800000">
            <a:off x="10187145" y="2890081"/>
            <a:ext cx="1362000" cy="1109400"/>
          </a:xfrm>
          <a:prstGeom prst="straightConnector1">
            <a:avLst/>
          </a:prstGeom>
          <a:noFill/>
          <a:ln w="76200" cap="flat" cmpd="sng">
            <a:solidFill>
              <a:srgbClr val="E4B363"/>
            </a:solidFill>
            <a:prstDash val="solid"/>
            <a:round/>
            <a:headEnd type="none" w="sm" len="sm"/>
            <a:tailEnd type="triangle" w="med" len="med"/>
          </a:ln>
        </p:spPr>
      </p:cxnSp>
      <p:cxnSp>
        <p:nvCxnSpPr>
          <p:cNvPr id="841" name="Google Shape;841;g11e1926e040_0_107"/>
          <p:cNvCxnSpPr/>
          <p:nvPr/>
        </p:nvCxnSpPr>
        <p:spPr>
          <a:xfrm flipH="1">
            <a:off x="10010445" y="5768889"/>
            <a:ext cx="1538700" cy="1407600"/>
          </a:xfrm>
          <a:prstGeom prst="straightConnector1">
            <a:avLst/>
          </a:prstGeom>
          <a:noFill/>
          <a:ln w="76200" cap="flat" cmpd="sng">
            <a:solidFill>
              <a:srgbClr val="E4B363"/>
            </a:solidFill>
            <a:prstDash val="solid"/>
            <a:round/>
            <a:headEnd type="none" w="sm" len="sm"/>
            <a:tailEnd type="triangle" w="med" len="med"/>
          </a:ln>
        </p:spPr>
      </p:cxnSp>
      <p:cxnSp>
        <p:nvCxnSpPr>
          <p:cNvPr id="842" name="Google Shape;842;g11e1926e040_0_107"/>
          <p:cNvCxnSpPr/>
          <p:nvPr/>
        </p:nvCxnSpPr>
        <p:spPr>
          <a:xfrm rot="10800000" flipH="1">
            <a:off x="9946704" y="5582724"/>
            <a:ext cx="1395000" cy="1246800"/>
          </a:xfrm>
          <a:prstGeom prst="straightConnector1">
            <a:avLst/>
          </a:prstGeom>
          <a:noFill/>
          <a:ln w="76200" cap="flat" cmpd="sng">
            <a:solidFill>
              <a:srgbClr val="E4B363"/>
            </a:solidFill>
            <a:prstDash val="solid"/>
            <a:round/>
            <a:headEnd type="none" w="sm" len="sm"/>
            <a:tailEnd type="triangle" w="med" len="med"/>
          </a:ln>
        </p:spPr>
      </p:cxnSp>
      <p:cxnSp>
        <p:nvCxnSpPr>
          <p:cNvPr id="843" name="Google Shape;843;g11e1926e040_0_107"/>
          <p:cNvCxnSpPr/>
          <p:nvPr/>
        </p:nvCxnSpPr>
        <p:spPr>
          <a:xfrm rot="10800000">
            <a:off x="4631790" y="5582978"/>
            <a:ext cx="1553100" cy="1344600"/>
          </a:xfrm>
          <a:prstGeom prst="straightConnector1">
            <a:avLst/>
          </a:prstGeom>
          <a:noFill/>
          <a:ln w="76200" cap="flat" cmpd="sng">
            <a:solidFill>
              <a:srgbClr val="E4B363"/>
            </a:solidFill>
            <a:prstDash val="solid"/>
            <a:round/>
            <a:headEnd type="none" w="sm" len="sm"/>
            <a:tailEnd type="triangle" w="med" len="med"/>
          </a:ln>
        </p:spPr>
      </p:cxnSp>
      <p:cxnSp>
        <p:nvCxnSpPr>
          <p:cNvPr id="844" name="Google Shape;844;g11e1926e040_0_107"/>
          <p:cNvCxnSpPr/>
          <p:nvPr/>
        </p:nvCxnSpPr>
        <p:spPr>
          <a:xfrm>
            <a:off x="4460678" y="5726307"/>
            <a:ext cx="1643400" cy="1449900"/>
          </a:xfrm>
          <a:prstGeom prst="straightConnector1">
            <a:avLst/>
          </a:prstGeom>
          <a:noFill/>
          <a:ln w="76200" cap="flat" cmpd="sng">
            <a:solidFill>
              <a:srgbClr val="E4B363"/>
            </a:solidFill>
            <a:prstDash val="solid"/>
            <a:round/>
            <a:headEnd type="none" w="sm" len="sm"/>
            <a:tailEnd type="triangle" w="med" len="med"/>
          </a:ln>
        </p:spPr>
      </p:cxnSp>
      <p:sp>
        <p:nvSpPr>
          <p:cNvPr id="845" name="Google Shape;845;g11e1926e040_0_107"/>
          <p:cNvSpPr txBox="1"/>
          <p:nvPr/>
        </p:nvSpPr>
        <p:spPr>
          <a:xfrm>
            <a:off x="3610675" y="1412625"/>
            <a:ext cx="9453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latin typeface="Open Sans"/>
                <a:ea typeface="Open Sans"/>
                <a:cs typeface="Open Sans"/>
                <a:sym typeface="Open Sans"/>
              </a:rPr>
              <a:t>The different steps of the Agile model are:</a:t>
            </a:r>
            <a:endParaRPr sz="2200">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g11e1926e040_0_113"/>
          <p:cNvSpPr/>
          <p:nvPr/>
        </p:nvSpPr>
        <p:spPr>
          <a:xfrm>
            <a:off x="1940750" y="1349475"/>
            <a:ext cx="12804900" cy="1632900"/>
          </a:xfrm>
          <a:prstGeom prst="roundRect">
            <a:avLst>
              <a:gd name="adj" fmla="val 16667"/>
            </a:avLst>
          </a:prstGeom>
          <a:solidFill>
            <a:srgbClr val="F7CD9C"/>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dk1"/>
              </a:buClr>
              <a:buSzPts val="1100"/>
              <a:buFont typeface="Arial"/>
              <a:buNone/>
            </a:pPr>
            <a:r>
              <a:rPr lang="en-US" sz="2200">
                <a:solidFill>
                  <a:srgbClr val="3F3F3F"/>
                </a:solidFill>
                <a:latin typeface="Open Sans"/>
                <a:ea typeface="Open Sans"/>
                <a:cs typeface="Open Sans"/>
                <a:sym typeface="Open Sans"/>
              </a:rPr>
              <a:t>The Iterative Model allows the team to go back in time and visit prior phases where the changes were made. When the Software Development Life Cycle (SDLC) procedure is completed, the project's final result is renewed.</a:t>
            </a:r>
            <a:endParaRPr sz="2200">
              <a:solidFill>
                <a:srgbClr val="3F3F3F"/>
              </a:solidFill>
              <a:latin typeface="Open Sans"/>
              <a:ea typeface="Open Sans"/>
              <a:cs typeface="Open Sans"/>
              <a:sym typeface="Open Sans"/>
            </a:endParaRPr>
          </a:p>
        </p:txBody>
      </p:sp>
      <p:sp>
        <p:nvSpPr>
          <p:cNvPr id="851" name="Google Shape;851;g11e1926e040_0_113"/>
          <p:cNvSpPr txBox="1">
            <a:spLocks noGrp="1"/>
          </p:cNvSpPr>
          <p:nvPr>
            <p:ph type="title"/>
          </p:nvPr>
        </p:nvSpPr>
        <p:spPr>
          <a:xfrm>
            <a:off x="-10100" y="23039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latin typeface="Open Sans"/>
                <a:ea typeface="Open Sans"/>
                <a:cs typeface="Open Sans"/>
                <a:sym typeface="Open Sans"/>
              </a:rPr>
              <a:t>Iterative Model</a:t>
            </a:r>
            <a:endParaRPr>
              <a:latin typeface="Open Sans"/>
              <a:ea typeface="Open Sans"/>
              <a:cs typeface="Open Sans"/>
              <a:sym typeface="Open Sans"/>
            </a:endParaRPr>
          </a:p>
        </p:txBody>
      </p:sp>
      <p:sp>
        <p:nvSpPr>
          <p:cNvPr id="852" name="Google Shape;852;g11e1926e040_0_113"/>
          <p:cNvSpPr/>
          <p:nvPr/>
        </p:nvSpPr>
        <p:spPr>
          <a:xfrm>
            <a:off x="6426200" y="816872"/>
            <a:ext cx="340129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53" name="Google Shape;853;g11e1926e040_0_113"/>
          <p:cNvPicPr preferRelativeResize="0"/>
          <p:nvPr/>
        </p:nvPicPr>
        <p:blipFill>
          <a:blip r:embed="rId3">
            <a:alphaModFix/>
          </a:blip>
          <a:stretch>
            <a:fillRect/>
          </a:stretch>
        </p:blipFill>
        <p:spPr>
          <a:xfrm>
            <a:off x="9343163" y="3996450"/>
            <a:ext cx="2743226" cy="2743226"/>
          </a:xfrm>
          <a:prstGeom prst="rect">
            <a:avLst/>
          </a:prstGeom>
          <a:noFill/>
          <a:ln>
            <a:noFill/>
          </a:ln>
        </p:spPr>
      </p:pic>
      <p:pic>
        <p:nvPicPr>
          <p:cNvPr id="854" name="Google Shape;854;g11e1926e040_0_113"/>
          <p:cNvPicPr preferRelativeResize="0"/>
          <p:nvPr/>
        </p:nvPicPr>
        <p:blipFill>
          <a:blip r:embed="rId4">
            <a:alphaModFix/>
          </a:blip>
          <a:stretch>
            <a:fillRect/>
          </a:stretch>
        </p:blipFill>
        <p:spPr>
          <a:xfrm>
            <a:off x="4169613" y="3996450"/>
            <a:ext cx="2743226" cy="27432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g120d0d392c3_0_440"/>
          <p:cNvSpPr/>
          <p:nvPr/>
        </p:nvSpPr>
        <p:spPr>
          <a:xfrm>
            <a:off x="6022250" y="2378250"/>
            <a:ext cx="9312900" cy="3783900"/>
          </a:xfrm>
          <a:prstGeom prst="roundRect">
            <a:avLst>
              <a:gd name="adj" fmla="val 16667"/>
            </a:avLst>
          </a:prstGeom>
          <a:solidFill>
            <a:srgbClr val="F7CD9C"/>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457200" lvl="0" indent="-368300" algn="l" rtl="0">
              <a:lnSpc>
                <a:spcPct val="142857"/>
              </a:lnSpc>
              <a:spcBef>
                <a:spcPts val="100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The iterative model does not need a full list of requirements before starting a project. </a:t>
            </a:r>
            <a:endParaRPr sz="2200">
              <a:solidFill>
                <a:srgbClr val="3F3F3F"/>
              </a:solidFill>
              <a:latin typeface="Open Sans"/>
              <a:ea typeface="Open Sans"/>
              <a:cs typeface="Open Sans"/>
              <a:sym typeface="Open Sans"/>
            </a:endParaRPr>
          </a:p>
          <a:p>
            <a:pPr marL="457200" lvl="0" indent="-368300" algn="l" rtl="0">
              <a:lnSpc>
                <a:spcPct val="142857"/>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The development process may start with the requirements of the functional part.</a:t>
            </a:r>
            <a:endParaRPr sz="2200">
              <a:solidFill>
                <a:srgbClr val="3F3F3F"/>
              </a:solidFill>
              <a:latin typeface="Open Sans"/>
              <a:ea typeface="Open Sans"/>
              <a:cs typeface="Open Sans"/>
              <a:sym typeface="Open Sans"/>
            </a:endParaRPr>
          </a:p>
          <a:p>
            <a:pPr marL="457200" lvl="0" indent="-368300" algn="l" rtl="0">
              <a:lnSpc>
                <a:spcPct val="142857"/>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The process is repetitive, allowing it to make new versions of the product for every cycle. </a:t>
            </a:r>
            <a:endParaRPr/>
          </a:p>
        </p:txBody>
      </p:sp>
      <p:sp>
        <p:nvSpPr>
          <p:cNvPr id="860" name="Google Shape;860;g120d0d392c3_0_440"/>
          <p:cNvSpPr txBox="1">
            <a:spLocks noGrp="1"/>
          </p:cNvSpPr>
          <p:nvPr>
            <p:ph type="title"/>
          </p:nvPr>
        </p:nvSpPr>
        <p:spPr>
          <a:xfrm>
            <a:off x="-10100" y="23039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latin typeface="Open Sans"/>
                <a:ea typeface="Open Sans"/>
                <a:cs typeface="Open Sans"/>
                <a:sym typeface="Open Sans"/>
              </a:rPr>
              <a:t>Iterative Model</a:t>
            </a:r>
            <a:endParaRPr>
              <a:latin typeface="Open Sans"/>
              <a:ea typeface="Open Sans"/>
              <a:cs typeface="Open Sans"/>
              <a:sym typeface="Open Sans"/>
            </a:endParaRPr>
          </a:p>
        </p:txBody>
      </p:sp>
      <p:sp>
        <p:nvSpPr>
          <p:cNvPr id="861" name="Google Shape;861;g120d0d392c3_0_440"/>
          <p:cNvSpPr/>
          <p:nvPr/>
        </p:nvSpPr>
        <p:spPr>
          <a:xfrm>
            <a:off x="6426200" y="816872"/>
            <a:ext cx="340140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62" name="Google Shape;862;g120d0d392c3_0_440"/>
          <p:cNvPicPr preferRelativeResize="0"/>
          <p:nvPr/>
        </p:nvPicPr>
        <p:blipFill>
          <a:blip r:embed="rId3">
            <a:alphaModFix/>
          </a:blip>
          <a:stretch>
            <a:fillRect/>
          </a:stretch>
        </p:blipFill>
        <p:spPr>
          <a:xfrm>
            <a:off x="1648575" y="2459574"/>
            <a:ext cx="3621251" cy="36212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g11eded36f7a_0_245"/>
          <p:cNvSpPr txBox="1">
            <a:spLocks noGrp="1"/>
          </p:cNvSpPr>
          <p:nvPr>
            <p:ph type="title"/>
          </p:nvPr>
        </p:nvSpPr>
        <p:spPr>
          <a:xfrm>
            <a:off x="-10100" y="23039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latin typeface="Open Sans"/>
                <a:ea typeface="Open Sans"/>
                <a:cs typeface="Open Sans"/>
                <a:sym typeface="Open Sans"/>
              </a:rPr>
              <a:t>Iterative Model</a:t>
            </a:r>
            <a:endParaRPr>
              <a:latin typeface="Open Sans"/>
              <a:ea typeface="Open Sans"/>
              <a:cs typeface="Open Sans"/>
              <a:sym typeface="Open Sans"/>
            </a:endParaRPr>
          </a:p>
        </p:txBody>
      </p:sp>
      <p:sp>
        <p:nvSpPr>
          <p:cNvPr id="868" name="Google Shape;868;g11eded36f7a_0_245"/>
          <p:cNvSpPr/>
          <p:nvPr/>
        </p:nvSpPr>
        <p:spPr>
          <a:xfrm>
            <a:off x="6426200" y="816872"/>
            <a:ext cx="340140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9" name="Google Shape;869;g11eded36f7a_0_245"/>
          <p:cNvSpPr/>
          <p:nvPr/>
        </p:nvSpPr>
        <p:spPr>
          <a:xfrm>
            <a:off x="6046825" y="2697450"/>
            <a:ext cx="9312900" cy="3749100"/>
          </a:xfrm>
          <a:prstGeom prst="roundRect">
            <a:avLst>
              <a:gd name="adj" fmla="val 16667"/>
            </a:avLst>
          </a:prstGeom>
          <a:solidFill>
            <a:srgbClr val="F7CD9C"/>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457200" lvl="0" indent="-368300" algn="l" rtl="0">
              <a:lnSpc>
                <a:spcPct val="142857"/>
              </a:lnSpc>
              <a:spcBef>
                <a:spcPts val="1000"/>
              </a:spcBef>
              <a:spcAft>
                <a:spcPts val="0"/>
              </a:spcAft>
              <a:buSzPts val="2200"/>
              <a:buFont typeface="Open Sans"/>
              <a:buChar char="●"/>
            </a:pPr>
            <a:r>
              <a:rPr lang="en-US" sz="2200">
                <a:latin typeface="Open Sans"/>
                <a:ea typeface="Open Sans"/>
                <a:cs typeface="Open Sans"/>
                <a:sym typeface="Open Sans"/>
              </a:rPr>
              <a:t>Every iteration includes the development of a separate component of the system.</a:t>
            </a:r>
            <a:endParaRPr sz="2200">
              <a:latin typeface="Open Sans"/>
              <a:ea typeface="Open Sans"/>
              <a:cs typeface="Open Sans"/>
              <a:sym typeface="Open Sans"/>
            </a:endParaRPr>
          </a:p>
          <a:p>
            <a:pPr marL="457200" lvl="0" indent="-368300" algn="l" rtl="0">
              <a:lnSpc>
                <a:spcPct val="142857"/>
              </a:lnSpc>
              <a:spcBef>
                <a:spcPts val="0"/>
              </a:spcBef>
              <a:spcAft>
                <a:spcPts val="0"/>
              </a:spcAft>
              <a:buSzPts val="2200"/>
              <a:buFont typeface="Open Sans"/>
              <a:buChar char="●"/>
            </a:pPr>
            <a:r>
              <a:rPr lang="en-US" sz="2200">
                <a:latin typeface="Open Sans"/>
                <a:ea typeface="Open Sans"/>
                <a:cs typeface="Open Sans"/>
                <a:sym typeface="Open Sans"/>
              </a:rPr>
              <a:t>After that, this component is added to the functional part developed earlier. </a:t>
            </a:r>
            <a:endParaRPr sz="2200">
              <a:latin typeface="Open Sans"/>
              <a:ea typeface="Open Sans"/>
              <a:cs typeface="Open Sans"/>
              <a:sym typeface="Open Sans"/>
            </a:endParaRPr>
          </a:p>
          <a:p>
            <a:pPr marL="457200" lvl="0" indent="-368300" algn="l" rtl="0">
              <a:lnSpc>
                <a:spcPct val="142857"/>
              </a:lnSpc>
              <a:spcBef>
                <a:spcPts val="0"/>
              </a:spcBef>
              <a:spcAft>
                <a:spcPts val="0"/>
              </a:spcAft>
              <a:buSzPts val="2200"/>
              <a:buFont typeface="Open Sans"/>
              <a:buChar char="●"/>
            </a:pPr>
            <a:r>
              <a:rPr lang="en-US" sz="2200">
                <a:latin typeface="Open Sans"/>
                <a:ea typeface="Open Sans"/>
                <a:cs typeface="Open Sans"/>
                <a:sym typeface="Open Sans"/>
              </a:rPr>
              <a:t>However, in an iterative project, a formal software specification may also be required.</a:t>
            </a:r>
            <a:endParaRPr sz="2200">
              <a:latin typeface="Open Sans"/>
              <a:ea typeface="Open Sans"/>
              <a:cs typeface="Open Sans"/>
              <a:sym typeface="Open Sans"/>
            </a:endParaRPr>
          </a:p>
        </p:txBody>
      </p:sp>
      <p:pic>
        <p:nvPicPr>
          <p:cNvPr id="870" name="Google Shape;870;g11eded36f7a_0_245"/>
          <p:cNvPicPr preferRelativeResize="0"/>
          <p:nvPr/>
        </p:nvPicPr>
        <p:blipFill>
          <a:blip r:embed="rId3">
            <a:alphaModFix/>
          </a:blip>
          <a:stretch>
            <a:fillRect/>
          </a:stretch>
        </p:blipFill>
        <p:spPr>
          <a:xfrm>
            <a:off x="1716525" y="2947274"/>
            <a:ext cx="3249450" cy="32494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g11e1926e040_0_119"/>
          <p:cNvSpPr txBox="1">
            <a:spLocks noGrp="1"/>
          </p:cNvSpPr>
          <p:nvPr>
            <p:ph type="title"/>
          </p:nvPr>
        </p:nvSpPr>
        <p:spPr>
          <a:xfrm>
            <a:off x="-10100" y="314806"/>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latin typeface="Open Sans"/>
                <a:ea typeface="Open Sans"/>
                <a:cs typeface="Open Sans"/>
                <a:sym typeface="Open Sans"/>
              </a:rPr>
              <a:t>Iterative Model</a:t>
            </a:r>
            <a:endParaRPr>
              <a:latin typeface="Open Sans"/>
              <a:ea typeface="Open Sans"/>
              <a:cs typeface="Open Sans"/>
              <a:sym typeface="Open Sans"/>
            </a:endParaRPr>
          </a:p>
        </p:txBody>
      </p:sp>
      <p:sp>
        <p:nvSpPr>
          <p:cNvPr id="876" name="Google Shape;876;g11e1926e040_0_119"/>
          <p:cNvSpPr/>
          <p:nvPr/>
        </p:nvSpPr>
        <p:spPr>
          <a:xfrm>
            <a:off x="6426200" y="901280"/>
            <a:ext cx="340129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7" name="Google Shape;877;g11e1926e040_0_119"/>
          <p:cNvSpPr/>
          <p:nvPr/>
        </p:nvSpPr>
        <p:spPr>
          <a:xfrm>
            <a:off x="3601025" y="2277650"/>
            <a:ext cx="3696900" cy="873300"/>
          </a:xfrm>
          <a:prstGeom prst="homePlate">
            <a:avLst>
              <a:gd name="adj" fmla="val 50000"/>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Analysis</a:t>
            </a:r>
            <a:endParaRPr sz="2200" b="0" i="0" u="none" strike="noStrike" cap="none">
              <a:solidFill>
                <a:srgbClr val="000000"/>
              </a:solidFill>
              <a:latin typeface="Arial"/>
              <a:ea typeface="Arial"/>
              <a:cs typeface="Arial"/>
              <a:sym typeface="Arial"/>
            </a:endParaRPr>
          </a:p>
        </p:txBody>
      </p:sp>
      <p:sp>
        <p:nvSpPr>
          <p:cNvPr id="878" name="Google Shape;878;g11e1926e040_0_119"/>
          <p:cNvSpPr/>
          <p:nvPr/>
        </p:nvSpPr>
        <p:spPr>
          <a:xfrm>
            <a:off x="5018200" y="3390358"/>
            <a:ext cx="4138800" cy="948000"/>
          </a:xfrm>
          <a:prstGeom prst="chevron">
            <a:avLst>
              <a:gd name="adj" fmla="val 50000"/>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Design</a:t>
            </a:r>
            <a:endParaRPr sz="2200" b="0" i="0" u="none" strike="noStrike" cap="none">
              <a:solidFill>
                <a:srgbClr val="000000"/>
              </a:solidFill>
              <a:latin typeface="Arial"/>
              <a:ea typeface="Arial"/>
              <a:cs typeface="Arial"/>
              <a:sym typeface="Arial"/>
            </a:endParaRPr>
          </a:p>
        </p:txBody>
      </p:sp>
      <p:sp>
        <p:nvSpPr>
          <p:cNvPr id="879" name="Google Shape;879;g11e1926e040_0_119"/>
          <p:cNvSpPr/>
          <p:nvPr/>
        </p:nvSpPr>
        <p:spPr>
          <a:xfrm>
            <a:off x="6526604" y="4577758"/>
            <a:ext cx="4138800" cy="948000"/>
          </a:xfrm>
          <a:prstGeom prst="chevron">
            <a:avLst>
              <a:gd name="adj" fmla="val 50000"/>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Coding</a:t>
            </a:r>
            <a:endParaRPr sz="2200" b="0" i="0" u="none" strike="noStrike" cap="none">
              <a:solidFill>
                <a:srgbClr val="000000"/>
              </a:solidFill>
              <a:latin typeface="Arial"/>
              <a:ea typeface="Arial"/>
              <a:cs typeface="Arial"/>
              <a:sym typeface="Arial"/>
            </a:endParaRPr>
          </a:p>
        </p:txBody>
      </p:sp>
      <p:sp>
        <p:nvSpPr>
          <p:cNvPr id="880" name="Google Shape;880;g11e1926e040_0_119"/>
          <p:cNvSpPr/>
          <p:nvPr/>
        </p:nvSpPr>
        <p:spPr>
          <a:xfrm>
            <a:off x="8079196" y="5765157"/>
            <a:ext cx="4138800" cy="948000"/>
          </a:xfrm>
          <a:prstGeom prst="chevron">
            <a:avLst>
              <a:gd name="adj" fmla="val 50000"/>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Testing</a:t>
            </a:r>
            <a:endParaRPr sz="2200" b="0" i="0" u="none" strike="noStrike" cap="none">
              <a:solidFill>
                <a:srgbClr val="000000"/>
              </a:solidFill>
              <a:latin typeface="Arial"/>
              <a:ea typeface="Arial"/>
              <a:cs typeface="Arial"/>
              <a:sym typeface="Arial"/>
            </a:endParaRPr>
          </a:p>
        </p:txBody>
      </p:sp>
      <p:sp>
        <p:nvSpPr>
          <p:cNvPr id="881" name="Google Shape;881;g11e1926e040_0_119"/>
          <p:cNvSpPr/>
          <p:nvPr/>
        </p:nvSpPr>
        <p:spPr>
          <a:xfrm>
            <a:off x="9782004" y="6944462"/>
            <a:ext cx="4138800" cy="948000"/>
          </a:xfrm>
          <a:prstGeom prst="chevron">
            <a:avLst>
              <a:gd name="adj" fmla="val 50000"/>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Implementation</a:t>
            </a:r>
            <a:endParaRPr sz="2200" b="0" i="0" u="none" strike="noStrike" cap="none">
              <a:solidFill>
                <a:srgbClr val="000000"/>
              </a:solidFill>
              <a:latin typeface="Arial"/>
              <a:ea typeface="Arial"/>
              <a:cs typeface="Arial"/>
              <a:sym typeface="Arial"/>
            </a:endParaRPr>
          </a:p>
        </p:txBody>
      </p:sp>
      <p:cxnSp>
        <p:nvCxnSpPr>
          <p:cNvPr id="882" name="Google Shape;882;g11e1926e040_0_119"/>
          <p:cNvCxnSpPr/>
          <p:nvPr/>
        </p:nvCxnSpPr>
        <p:spPr>
          <a:xfrm rot="10800000">
            <a:off x="11094396" y="2692257"/>
            <a:ext cx="0" cy="3072900"/>
          </a:xfrm>
          <a:prstGeom prst="straightConnector1">
            <a:avLst/>
          </a:prstGeom>
          <a:noFill/>
          <a:ln w="57150" cap="flat" cmpd="sng">
            <a:solidFill>
              <a:srgbClr val="F9DEC9"/>
            </a:solidFill>
            <a:prstDash val="solid"/>
            <a:round/>
            <a:headEnd type="none" w="sm" len="sm"/>
            <a:tailEnd type="none" w="sm" len="sm"/>
          </a:ln>
        </p:spPr>
      </p:cxnSp>
      <p:cxnSp>
        <p:nvCxnSpPr>
          <p:cNvPr id="883" name="Google Shape;883;g11e1926e040_0_119"/>
          <p:cNvCxnSpPr/>
          <p:nvPr/>
        </p:nvCxnSpPr>
        <p:spPr>
          <a:xfrm rot="10800000">
            <a:off x="7446874" y="2713508"/>
            <a:ext cx="3678600" cy="0"/>
          </a:xfrm>
          <a:prstGeom prst="straightConnector1">
            <a:avLst/>
          </a:prstGeom>
          <a:noFill/>
          <a:ln w="57150" cap="flat" cmpd="sng">
            <a:solidFill>
              <a:srgbClr val="F9DEC9"/>
            </a:solidFill>
            <a:prstDash val="solid"/>
            <a:round/>
            <a:headEnd type="none" w="sm" len="sm"/>
            <a:tailEnd type="triangle" w="med" len="med"/>
          </a:ln>
        </p:spPr>
      </p:cxnSp>
      <p:sp>
        <p:nvSpPr>
          <p:cNvPr id="884" name="Google Shape;884;g11e1926e040_0_119"/>
          <p:cNvSpPr txBox="1"/>
          <p:nvPr/>
        </p:nvSpPr>
        <p:spPr>
          <a:xfrm>
            <a:off x="3401350" y="1214525"/>
            <a:ext cx="9453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latin typeface="Open Sans"/>
                <a:ea typeface="Open Sans"/>
                <a:cs typeface="Open Sans"/>
                <a:sym typeface="Open Sans"/>
              </a:rPr>
              <a:t>The different steps of the Iterative model are:</a:t>
            </a:r>
            <a:endParaRPr sz="2200">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g120d0d392c3_0_0"/>
          <p:cNvSpPr/>
          <p:nvPr/>
        </p:nvSpPr>
        <p:spPr>
          <a:xfrm>
            <a:off x="2257650" y="1236650"/>
            <a:ext cx="12719700" cy="1796700"/>
          </a:xfrm>
          <a:prstGeom prst="roundRect">
            <a:avLst>
              <a:gd name="adj" fmla="val 16667"/>
            </a:avLst>
          </a:prstGeom>
          <a:solidFill>
            <a:srgbClr val="F9DEC9"/>
          </a:solidFill>
          <a:ln w="9525" cap="flat" cmpd="sng">
            <a:solidFill>
              <a:srgbClr val="EF64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g120d0d392c3_0_0"/>
          <p:cNvSpPr txBox="1">
            <a:spLocks noGrp="1"/>
          </p:cNvSpPr>
          <p:nvPr>
            <p:ph type="title"/>
          </p:nvPr>
        </p:nvSpPr>
        <p:spPr>
          <a:xfrm>
            <a:off x="-10100" y="308945"/>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latin typeface="Open Sans"/>
                <a:ea typeface="Open Sans"/>
                <a:cs typeface="Open Sans"/>
                <a:sym typeface="Open Sans"/>
              </a:rPr>
              <a:t>Spiral Model</a:t>
            </a:r>
            <a:endParaRPr>
              <a:latin typeface="Open Sans"/>
              <a:ea typeface="Open Sans"/>
              <a:cs typeface="Open Sans"/>
              <a:sym typeface="Open Sans"/>
            </a:endParaRPr>
          </a:p>
        </p:txBody>
      </p:sp>
      <p:sp>
        <p:nvSpPr>
          <p:cNvPr id="891" name="Google Shape;891;g120d0d392c3_0_0"/>
          <p:cNvSpPr txBox="1">
            <a:spLocks noGrp="1"/>
          </p:cNvSpPr>
          <p:nvPr>
            <p:ph type="body" idx="1"/>
          </p:nvPr>
        </p:nvSpPr>
        <p:spPr>
          <a:xfrm>
            <a:off x="2429875" y="1236650"/>
            <a:ext cx="12105600" cy="1796700"/>
          </a:xfrm>
          <a:prstGeom prst="rect">
            <a:avLst/>
          </a:prstGeom>
          <a:noFill/>
          <a:ln>
            <a:noFill/>
          </a:ln>
        </p:spPr>
        <p:txBody>
          <a:bodyPr spcFirstLastPara="1" wrap="square" lIns="91425" tIns="0" rIns="91425" bIns="0" anchor="t" anchorCtr="0">
            <a:noAutofit/>
          </a:bodyPr>
          <a:lstStyle/>
          <a:p>
            <a:pPr marL="0" lvl="0" indent="0" algn="ctr" rtl="0">
              <a:lnSpc>
                <a:spcPct val="142857"/>
              </a:lnSpc>
              <a:spcBef>
                <a:spcPts val="1000"/>
              </a:spcBef>
              <a:spcAft>
                <a:spcPts val="0"/>
              </a:spcAft>
              <a:buSzPts val="1018"/>
              <a:buNone/>
            </a:pPr>
            <a:r>
              <a:rPr lang="en-US" sz="2235" dirty="0"/>
              <a:t>The spiral model is a stage-based SDLC approach that integrates architecture and prototyping. It is a hybrid of the Iterative and Waterfall SDLC models, with a strong focus on risk assessment.</a:t>
            </a:r>
            <a:endParaRPr sz="2235" dirty="0"/>
          </a:p>
        </p:txBody>
      </p:sp>
      <p:sp>
        <p:nvSpPr>
          <p:cNvPr id="892" name="Google Shape;892;g120d0d392c3_0_0"/>
          <p:cNvSpPr/>
          <p:nvPr/>
        </p:nvSpPr>
        <p:spPr>
          <a:xfrm>
            <a:off x="6756400" y="895419"/>
            <a:ext cx="275430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93" name="Google Shape;893;g120d0d392c3_0_0"/>
          <p:cNvPicPr preferRelativeResize="0"/>
          <p:nvPr/>
        </p:nvPicPr>
        <p:blipFill>
          <a:blip r:embed="rId3">
            <a:alphaModFix/>
          </a:blip>
          <a:stretch>
            <a:fillRect/>
          </a:stretch>
        </p:blipFill>
        <p:spPr>
          <a:xfrm>
            <a:off x="6185375" y="3840950"/>
            <a:ext cx="3558700" cy="3558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1">
                                            <p:txEl>
                                              <p:pRg st="0" end="0"/>
                                            </p:txEl>
                                          </p:spTgt>
                                        </p:tgtEl>
                                        <p:attrNameLst>
                                          <p:attrName>style.visibility</p:attrName>
                                        </p:attrNameLst>
                                      </p:cBhvr>
                                      <p:to>
                                        <p:strVal val="visible"/>
                                      </p:to>
                                    </p:set>
                                    <p:animEffect transition="in" filter="fade">
                                      <p:cBhvr>
                                        <p:cTn id="7" dur="500"/>
                                        <p:tgtEl>
                                          <p:spTgt spid="8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g120d0d392c3_0_7"/>
          <p:cNvSpPr/>
          <p:nvPr/>
        </p:nvSpPr>
        <p:spPr>
          <a:xfrm>
            <a:off x="5442050" y="2428575"/>
            <a:ext cx="9997800" cy="4749900"/>
          </a:xfrm>
          <a:prstGeom prst="roundRect">
            <a:avLst>
              <a:gd name="adj" fmla="val 16667"/>
            </a:avLst>
          </a:prstGeom>
          <a:solidFill>
            <a:srgbClr val="F9DEC9"/>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g120d0d392c3_0_7"/>
          <p:cNvSpPr txBox="1">
            <a:spLocks noGrp="1"/>
          </p:cNvSpPr>
          <p:nvPr>
            <p:ph type="title"/>
          </p:nvPr>
        </p:nvSpPr>
        <p:spPr>
          <a:xfrm>
            <a:off x="-10100" y="308945"/>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latin typeface="Open Sans"/>
                <a:ea typeface="Open Sans"/>
                <a:cs typeface="Open Sans"/>
                <a:sym typeface="Open Sans"/>
              </a:rPr>
              <a:t>Spiral Model</a:t>
            </a:r>
            <a:endParaRPr>
              <a:latin typeface="Open Sans"/>
              <a:ea typeface="Open Sans"/>
              <a:cs typeface="Open Sans"/>
              <a:sym typeface="Open Sans"/>
            </a:endParaRPr>
          </a:p>
        </p:txBody>
      </p:sp>
      <p:sp>
        <p:nvSpPr>
          <p:cNvPr id="900" name="Google Shape;900;g120d0d392c3_0_7"/>
          <p:cNvSpPr txBox="1">
            <a:spLocks noGrp="1"/>
          </p:cNvSpPr>
          <p:nvPr>
            <p:ph type="body" idx="1"/>
          </p:nvPr>
        </p:nvSpPr>
        <p:spPr>
          <a:xfrm>
            <a:off x="5602627" y="2785665"/>
            <a:ext cx="9761100" cy="4257000"/>
          </a:xfrm>
          <a:prstGeom prst="rect">
            <a:avLst/>
          </a:prstGeom>
          <a:noFill/>
          <a:ln>
            <a:noFill/>
          </a:ln>
        </p:spPr>
        <p:txBody>
          <a:bodyPr spcFirstLastPara="1" wrap="square" lIns="91425" tIns="0" rIns="91425" bIns="0" anchor="t" anchorCtr="0">
            <a:normAutofit/>
          </a:bodyPr>
          <a:lstStyle/>
          <a:p>
            <a:pPr marL="457200" lvl="0" indent="-406400" algn="l" rtl="0">
              <a:lnSpc>
                <a:spcPct val="142857"/>
              </a:lnSpc>
              <a:spcBef>
                <a:spcPts val="1000"/>
              </a:spcBef>
              <a:spcAft>
                <a:spcPts val="0"/>
              </a:spcAft>
              <a:buSzPts val="2800"/>
              <a:buChar char="●"/>
            </a:pPr>
            <a:r>
              <a:rPr lang="en-US"/>
              <a:t>In this model, the proper time to progress to the next stage must be determined.</a:t>
            </a:r>
            <a:endParaRPr/>
          </a:p>
          <a:p>
            <a:pPr marL="457200" lvl="0" indent="-406400" algn="l" rtl="0">
              <a:lnSpc>
                <a:spcPct val="142857"/>
              </a:lnSpc>
              <a:spcBef>
                <a:spcPts val="0"/>
              </a:spcBef>
              <a:spcAft>
                <a:spcPts val="0"/>
              </a:spcAft>
              <a:buSzPts val="2800"/>
              <a:buChar char="●"/>
            </a:pPr>
            <a:r>
              <a:rPr lang="en-US"/>
              <a:t>The solution to this problem is to use the pre-determined time frames.</a:t>
            </a:r>
            <a:endParaRPr/>
          </a:p>
          <a:p>
            <a:pPr marL="457200" lvl="0" indent="-406400" algn="l" rtl="0">
              <a:lnSpc>
                <a:spcPct val="142857"/>
              </a:lnSpc>
              <a:spcBef>
                <a:spcPts val="0"/>
              </a:spcBef>
              <a:spcAft>
                <a:spcPts val="0"/>
              </a:spcAft>
              <a:buSzPts val="2800"/>
              <a:buChar char="●"/>
            </a:pPr>
            <a:r>
              <a:rPr lang="en-US"/>
              <a:t>The transition to the next level takes place as planned.</a:t>
            </a:r>
            <a:endParaRPr/>
          </a:p>
          <a:p>
            <a:pPr marL="457200" lvl="0" indent="-406400" algn="l" rtl="0">
              <a:lnSpc>
                <a:spcPct val="142857"/>
              </a:lnSpc>
              <a:spcBef>
                <a:spcPts val="0"/>
              </a:spcBef>
              <a:spcAft>
                <a:spcPts val="0"/>
              </a:spcAft>
              <a:buSzPts val="2800"/>
              <a:buChar char="●"/>
            </a:pPr>
            <a:r>
              <a:rPr lang="en-US"/>
              <a:t>Even if the earlier stage's work is still not completed.</a:t>
            </a:r>
            <a:endParaRPr/>
          </a:p>
          <a:p>
            <a:pPr marL="457200" lvl="0" indent="-406400" algn="l" rtl="0">
              <a:lnSpc>
                <a:spcPct val="142857"/>
              </a:lnSpc>
              <a:spcBef>
                <a:spcPts val="0"/>
              </a:spcBef>
              <a:spcAft>
                <a:spcPts val="0"/>
              </a:spcAft>
              <a:buSzPts val="2800"/>
              <a:buChar char="●"/>
            </a:pPr>
            <a:r>
              <a:rPr lang="en-US"/>
              <a:t>The strategy is based on statistical data gathered from past projects.</a:t>
            </a:r>
            <a:endParaRPr/>
          </a:p>
        </p:txBody>
      </p:sp>
      <p:sp>
        <p:nvSpPr>
          <p:cNvPr id="901" name="Google Shape;901;g120d0d392c3_0_7"/>
          <p:cNvSpPr/>
          <p:nvPr/>
        </p:nvSpPr>
        <p:spPr>
          <a:xfrm>
            <a:off x="6756400" y="895419"/>
            <a:ext cx="275430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2" name="Google Shape;902;g120d0d392c3_0_7"/>
          <p:cNvSpPr/>
          <p:nvPr/>
        </p:nvSpPr>
        <p:spPr>
          <a:xfrm>
            <a:off x="5975725" y="1877075"/>
            <a:ext cx="2953200" cy="765000"/>
          </a:xfrm>
          <a:prstGeom prst="roundRect">
            <a:avLst>
              <a:gd name="adj" fmla="val 16667"/>
            </a:avLst>
          </a:prstGeom>
          <a:solidFill>
            <a:srgbClr val="E9AFA3"/>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b="1">
                <a:latin typeface="Open Sans"/>
                <a:ea typeface="Open Sans"/>
                <a:cs typeface="Open Sans"/>
                <a:sym typeface="Open Sans"/>
              </a:rPr>
              <a:t>Process:</a:t>
            </a:r>
            <a:endParaRPr sz="2200" b="1">
              <a:latin typeface="Open Sans"/>
              <a:ea typeface="Open Sans"/>
              <a:cs typeface="Open Sans"/>
              <a:sym typeface="Open Sans"/>
            </a:endParaRPr>
          </a:p>
        </p:txBody>
      </p:sp>
      <p:pic>
        <p:nvPicPr>
          <p:cNvPr id="903" name="Google Shape;903;g120d0d392c3_0_7"/>
          <p:cNvPicPr preferRelativeResize="0"/>
          <p:nvPr/>
        </p:nvPicPr>
        <p:blipFill>
          <a:blip r:embed="rId3">
            <a:alphaModFix/>
          </a:blip>
          <a:stretch>
            <a:fillRect/>
          </a:stretch>
        </p:blipFill>
        <p:spPr>
          <a:xfrm>
            <a:off x="1664950" y="3426373"/>
            <a:ext cx="2754300" cy="2754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0">
                                            <p:txEl>
                                              <p:pRg st="0" end="0"/>
                                            </p:txEl>
                                          </p:spTgt>
                                        </p:tgtEl>
                                        <p:attrNameLst>
                                          <p:attrName>style.visibility</p:attrName>
                                        </p:attrNameLst>
                                      </p:cBhvr>
                                      <p:to>
                                        <p:strVal val="visible"/>
                                      </p:to>
                                    </p:set>
                                    <p:animEffect transition="in" filter="fade">
                                      <p:cBhvr>
                                        <p:cTn id="7" dur="500"/>
                                        <p:tgtEl>
                                          <p:spTgt spid="9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0">
                                            <p:txEl>
                                              <p:pRg st="1" end="1"/>
                                            </p:txEl>
                                          </p:spTgt>
                                        </p:tgtEl>
                                        <p:attrNameLst>
                                          <p:attrName>style.visibility</p:attrName>
                                        </p:attrNameLst>
                                      </p:cBhvr>
                                      <p:to>
                                        <p:strVal val="visible"/>
                                      </p:to>
                                    </p:set>
                                    <p:animEffect transition="in" filter="fade">
                                      <p:cBhvr>
                                        <p:cTn id="12" dur="500"/>
                                        <p:tgtEl>
                                          <p:spTgt spid="9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00">
                                            <p:txEl>
                                              <p:pRg st="2" end="2"/>
                                            </p:txEl>
                                          </p:spTgt>
                                        </p:tgtEl>
                                        <p:attrNameLst>
                                          <p:attrName>style.visibility</p:attrName>
                                        </p:attrNameLst>
                                      </p:cBhvr>
                                      <p:to>
                                        <p:strVal val="visible"/>
                                      </p:to>
                                    </p:set>
                                    <p:animEffect transition="in" filter="fade">
                                      <p:cBhvr>
                                        <p:cTn id="17" dur="500"/>
                                        <p:tgtEl>
                                          <p:spTgt spid="9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00">
                                            <p:txEl>
                                              <p:pRg st="3" end="3"/>
                                            </p:txEl>
                                          </p:spTgt>
                                        </p:tgtEl>
                                        <p:attrNameLst>
                                          <p:attrName>style.visibility</p:attrName>
                                        </p:attrNameLst>
                                      </p:cBhvr>
                                      <p:to>
                                        <p:strVal val="visible"/>
                                      </p:to>
                                    </p:set>
                                    <p:animEffect transition="in" filter="fade">
                                      <p:cBhvr>
                                        <p:cTn id="22" dur="500"/>
                                        <p:tgtEl>
                                          <p:spTgt spid="9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00">
                                            <p:txEl>
                                              <p:pRg st="4" end="4"/>
                                            </p:txEl>
                                          </p:spTgt>
                                        </p:tgtEl>
                                        <p:attrNameLst>
                                          <p:attrName>style.visibility</p:attrName>
                                        </p:attrNameLst>
                                      </p:cBhvr>
                                      <p:to>
                                        <p:strVal val="visible"/>
                                      </p:to>
                                    </p:set>
                                    <p:animEffect transition="in" filter="fade">
                                      <p:cBhvr>
                                        <p:cTn id="27" dur="500"/>
                                        <p:tgtEl>
                                          <p:spTgt spid="90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120d0d392c3_0_610"/>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1100"/>
              <a:buNone/>
            </a:pPr>
            <a:r>
              <a:rPr lang="en-US"/>
              <a:t>Software Evolution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g120d0d392c3_0_15"/>
          <p:cNvSpPr txBox="1">
            <a:spLocks noGrp="1"/>
          </p:cNvSpPr>
          <p:nvPr>
            <p:ph type="title"/>
          </p:nvPr>
        </p:nvSpPr>
        <p:spPr>
          <a:xfrm>
            <a:off x="-10100" y="292993"/>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latin typeface="Open Sans"/>
                <a:ea typeface="Open Sans"/>
                <a:cs typeface="Open Sans"/>
                <a:sym typeface="Open Sans"/>
              </a:rPr>
              <a:t>Spiral Model</a:t>
            </a:r>
            <a:endParaRPr>
              <a:latin typeface="Open Sans"/>
              <a:ea typeface="Open Sans"/>
              <a:cs typeface="Open Sans"/>
              <a:sym typeface="Open Sans"/>
            </a:endParaRPr>
          </a:p>
        </p:txBody>
      </p:sp>
      <p:sp>
        <p:nvSpPr>
          <p:cNvPr id="909" name="Google Shape;909;g120d0d392c3_0_15"/>
          <p:cNvSpPr/>
          <p:nvPr/>
        </p:nvSpPr>
        <p:spPr>
          <a:xfrm>
            <a:off x="6756400" y="879467"/>
            <a:ext cx="275430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910" name="Google Shape;910;g120d0d392c3_0_15" descr="Shape, arrow&#10;&#10;Description automatically generated"/>
          <p:cNvPicPr preferRelativeResize="0"/>
          <p:nvPr/>
        </p:nvPicPr>
        <p:blipFill rotWithShape="1">
          <a:blip r:embed="rId3">
            <a:alphaModFix/>
          </a:blip>
          <a:srcRect/>
          <a:stretch/>
        </p:blipFill>
        <p:spPr>
          <a:xfrm>
            <a:off x="2654800" y="1056550"/>
            <a:ext cx="11344850" cy="7207200"/>
          </a:xfrm>
          <a:prstGeom prst="rect">
            <a:avLst/>
          </a:prstGeom>
          <a:noFill/>
          <a:ln>
            <a:noFill/>
          </a:ln>
        </p:spPr>
      </p:pic>
      <p:sp>
        <p:nvSpPr>
          <p:cNvPr id="911" name="Google Shape;911;g120d0d392c3_0_15"/>
          <p:cNvSpPr txBox="1"/>
          <p:nvPr/>
        </p:nvSpPr>
        <p:spPr>
          <a:xfrm>
            <a:off x="2798680" y="4460050"/>
            <a:ext cx="1127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Review</a:t>
            </a:r>
            <a:endParaRPr>
              <a:solidFill>
                <a:srgbClr val="3F3F3F"/>
              </a:solidFill>
            </a:endParaRPr>
          </a:p>
        </p:txBody>
      </p:sp>
      <p:cxnSp>
        <p:nvCxnSpPr>
          <p:cNvPr id="912" name="Google Shape;912;g120d0d392c3_0_15"/>
          <p:cNvCxnSpPr/>
          <p:nvPr/>
        </p:nvCxnSpPr>
        <p:spPr>
          <a:xfrm>
            <a:off x="6621963" y="1597872"/>
            <a:ext cx="3461700" cy="0"/>
          </a:xfrm>
          <a:prstGeom prst="straightConnector1">
            <a:avLst/>
          </a:prstGeom>
          <a:noFill/>
          <a:ln w="38100" cap="flat" cmpd="sng">
            <a:solidFill>
              <a:srgbClr val="000000"/>
            </a:solidFill>
            <a:prstDash val="solid"/>
            <a:round/>
            <a:headEnd type="none" w="sm" len="sm"/>
            <a:tailEnd type="triangle" w="med" len="med"/>
          </a:ln>
        </p:spPr>
      </p:cxnSp>
      <p:sp>
        <p:nvSpPr>
          <p:cNvPr id="913" name="Google Shape;913;g120d0d392c3_0_15"/>
          <p:cNvSpPr txBox="1"/>
          <p:nvPr/>
        </p:nvSpPr>
        <p:spPr>
          <a:xfrm>
            <a:off x="8466750" y="1104438"/>
            <a:ext cx="3182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3F3F3F"/>
                </a:solidFill>
                <a:latin typeface="Open Sans"/>
                <a:ea typeface="Open Sans"/>
                <a:cs typeface="Open Sans"/>
                <a:sym typeface="Open Sans"/>
              </a:rPr>
              <a:t>Cumulative Cost Progress</a:t>
            </a:r>
            <a:endParaRPr>
              <a:solidFill>
                <a:srgbClr val="3F3F3F"/>
              </a:solidFill>
            </a:endParaRPr>
          </a:p>
        </p:txBody>
      </p:sp>
      <p:sp>
        <p:nvSpPr>
          <p:cNvPr id="914" name="Google Shape;914;g120d0d392c3_0_15"/>
          <p:cNvSpPr txBox="1"/>
          <p:nvPr/>
        </p:nvSpPr>
        <p:spPr>
          <a:xfrm>
            <a:off x="10948550" y="1617325"/>
            <a:ext cx="2878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3F3F3F"/>
                </a:solidFill>
                <a:latin typeface="Open Sans"/>
                <a:ea typeface="Open Sans"/>
                <a:cs typeface="Open Sans"/>
                <a:sym typeface="Open Sans"/>
              </a:rPr>
              <a:t>2</a:t>
            </a:r>
            <a:r>
              <a:rPr lang="en-US" sz="2400" b="1">
                <a:solidFill>
                  <a:srgbClr val="3F3F3F"/>
                </a:solidFill>
                <a:latin typeface="Open Sans"/>
                <a:ea typeface="Open Sans"/>
                <a:cs typeface="Open Sans"/>
                <a:sym typeface="Open Sans"/>
              </a:rPr>
              <a:t>. </a:t>
            </a:r>
            <a:r>
              <a:rPr lang="en-US" sz="2400" b="1" i="0" u="none" strike="noStrike" cap="none">
                <a:solidFill>
                  <a:srgbClr val="3F3F3F"/>
                </a:solidFill>
                <a:latin typeface="Open Sans"/>
                <a:ea typeface="Open Sans"/>
                <a:cs typeface="Open Sans"/>
                <a:sym typeface="Open Sans"/>
              </a:rPr>
              <a:t>Identity Risks</a:t>
            </a:r>
            <a:endParaRPr>
              <a:solidFill>
                <a:srgbClr val="3F3F3F"/>
              </a:solidFill>
            </a:endParaRPr>
          </a:p>
        </p:txBody>
      </p:sp>
      <p:sp>
        <p:nvSpPr>
          <p:cNvPr id="915" name="Google Shape;915;g120d0d392c3_0_15"/>
          <p:cNvSpPr txBox="1"/>
          <p:nvPr/>
        </p:nvSpPr>
        <p:spPr>
          <a:xfrm>
            <a:off x="2107275" y="1617325"/>
            <a:ext cx="4113900" cy="461700"/>
          </a:xfrm>
          <a:prstGeom prst="rect">
            <a:avLst/>
          </a:prstGeom>
          <a:noFill/>
          <a:ln>
            <a:noFill/>
          </a:ln>
        </p:spPr>
        <p:txBody>
          <a:bodyPr spcFirstLastPara="1" wrap="square" lIns="91425" tIns="45700" rIns="91425" bIns="45700" anchor="t" anchorCtr="0">
            <a:spAutoFit/>
          </a:bodyPr>
          <a:lstStyle/>
          <a:p>
            <a:pPr marL="457200" marR="0" lvl="0" indent="-381000" algn="l" rtl="0">
              <a:lnSpc>
                <a:spcPct val="100000"/>
              </a:lnSpc>
              <a:spcBef>
                <a:spcPts val="0"/>
              </a:spcBef>
              <a:spcAft>
                <a:spcPts val="0"/>
              </a:spcAft>
              <a:buClr>
                <a:srgbClr val="3F3F3F"/>
              </a:buClr>
              <a:buSzPts val="2400"/>
              <a:buFont typeface="Open Sans"/>
              <a:buAutoNum type="arabicPeriod"/>
            </a:pPr>
            <a:r>
              <a:rPr lang="en-US" sz="2400" b="1" i="0" u="none" strike="noStrike" cap="none">
                <a:solidFill>
                  <a:srgbClr val="3F3F3F"/>
                </a:solidFill>
                <a:latin typeface="Open Sans"/>
                <a:ea typeface="Open Sans"/>
                <a:cs typeface="Open Sans"/>
                <a:sym typeface="Open Sans"/>
              </a:rPr>
              <a:t>Determine Objectives</a:t>
            </a:r>
            <a:endParaRPr>
              <a:solidFill>
                <a:srgbClr val="3F3F3F"/>
              </a:solidFill>
            </a:endParaRPr>
          </a:p>
        </p:txBody>
      </p:sp>
      <p:sp>
        <p:nvSpPr>
          <p:cNvPr id="916" name="Google Shape;916;g120d0d392c3_0_15"/>
          <p:cNvSpPr txBox="1"/>
          <p:nvPr/>
        </p:nvSpPr>
        <p:spPr>
          <a:xfrm>
            <a:off x="2107275" y="6748425"/>
            <a:ext cx="4183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3F3F3F"/>
                </a:solidFill>
                <a:latin typeface="Open Sans"/>
                <a:ea typeface="Open Sans"/>
                <a:cs typeface="Open Sans"/>
                <a:sym typeface="Open Sans"/>
              </a:rPr>
              <a:t>4. Plan the Next Iteration</a:t>
            </a:r>
            <a:endParaRPr>
              <a:solidFill>
                <a:srgbClr val="3F3F3F"/>
              </a:solidFill>
            </a:endParaRPr>
          </a:p>
        </p:txBody>
      </p:sp>
      <p:sp>
        <p:nvSpPr>
          <p:cNvPr id="917" name="Google Shape;917;g120d0d392c3_0_15"/>
          <p:cNvSpPr txBox="1"/>
          <p:nvPr/>
        </p:nvSpPr>
        <p:spPr>
          <a:xfrm>
            <a:off x="10775700" y="7244850"/>
            <a:ext cx="4183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3F3F3F"/>
                </a:solidFill>
                <a:latin typeface="Open Sans"/>
                <a:ea typeface="Open Sans"/>
                <a:cs typeface="Open Sans"/>
                <a:sym typeface="Open Sans"/>
              </a:rPr>
              <a:t>3</a:t>
            </a:r>
            <a:r>
              <a:rPr lang="en-US" sz="2400" b="1">
                <a:solidFill>
                  <a:srgbClr val="3F3F3F"/>
                </a:solidFill>
                <a:latin typeface="Open Sans"/>
                <a:ea typeface="Open Sans"/>
                <a:cs typeface="Open Sans"/>
                <a:sym typeface="Open Sans"/>
              </a:rPr>
              <a:t>. </a:t>
            </a:r>
            <a:r>
              <a:rPr lang="en-US" sz="2400" b="1" i="0" u="none" strike="noStrike" cap="none">
                <a:solidFill>
                  <a:srgbClr val="3F3F3F"/>
                </a:solidFill>
                <a:latin typeface="Open Sans"/>
                <a:ea typeface="Open Sans"/>
                <a:cs typeface="Open Sans"/>
                <a:sym typeface="Open Sans"/>
              </a:rPr>
              <a:t>Development and Test</a:t>
            </a:r>
            <a:endParaRPr>
              <a:solidFill>
                <a:srgbClr val="3F3F3F"/>
              </a:solidFill>
            </a:endParaRPr>
          </a:p>
        </p:txBody>
      </p:sp>
      <p:sp>
        <p:nvSpPr>
          <p:cNvPr id="918" name="Google Shape;918;g120d0d392c3_0_15"/>
          <p:cNvSpPr txBox="1"/>
          <p:nvPr/>
        </p:nvSpPr>
        <p:spPr>
          <a:xfrm>
            <a:off x="8466752" y="7524399"/>
            <a:ext cx="1853400" cy="292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00" b="1" i="0" u="none" strike="noStrike" cap="none">
                <a:solidFill>
                  <a:srgbClr val="3F3F3F"/>
                </a:solidFill>
                <a:latin typeface="Open Sans"/>
                <a:ea typeface="Open Sans"/>
                <a:cs typeface="Open Sans"/>
                <a:sym typeface="Open Sans"/>
              </a:rPr>
              <a:t>Implementation</a:t>
            </a:r>
            <a:endParaRPr sz="1300">
              <a:solidFill>
                <a:srgbClr val="3F3F3F"/>
              </a:solidFill>
              <a:latin typeface="Open Sans"/>
              <a:ea typeface="Open Sans"/>
              <a:cs typeface="Open Sans"/>
              <a:sym typeface="Open Sans"/>
            </a:endParaRPr>
          </a:p>
        </p:txBody>
      </p:sp>
      <p:sp>
        <p:nvSpPr>
          <p:cNvPr id="919" name="Google Shape;919;g120d0d392c3_0_15"/>
          <p:cNvSpPr txBox="1"/>
          <p:nvPr/>
        </p:nvSpPr>
        <p:spPr>
          <a:xfrm>
            <a:off x="9998928" y="7165161"/>
            <a:ext cx="617400" cy="292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00" b="1" i="0" u="none" strike="noStrike" cap="none">
                <a:solidFill>
                  <a:srgbClr val="3F3F3F"/>
                </a:solidFill>
                <a:latin typeface="Open Sans"/>
                <a:ea typeface="Open Sans"/>
                <a:cs typeface="Open Sans"/>
                <a:sym typeface="Open Sans"/>
              </a:rPr>
              <a:t>Test</a:t>
            </a:r>
            <a:endParaRPr sz="1300">
              <a:solidFill>
                <a:srgbClr val="3F3F3F"/>
              </a:solidFill>
              <a:latin typeface="Open Sans"/>
              <a:ea typeface="Open Sans"/>
              <a:cs typeface="Open Sans"/>
              <a:sym typeface="Open Sans"/>
            </a:endParaRPr>
          </a:p>
        </p:txBody>
      </p:sp>
      <p:sp>
        <p:nvSpPr>
          <p:cNvPr id="920" name="Google Shape;920;g120d0d392c3_0_15"/>
          <p:cNvSpPr txBox="1"/>
          <p:nvPr/>
        </p:nvSpPr>
        <p:spPr>
          <a:xfrm>
            <a:off x="10320142" y="6740548"/>
            <a:ext cx="1343700" cy="292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00" b="1" i="0" u="none" strike="noStrike" cap="none">
                <a:solidFill>
                  <a:srgbClr val="3F3F3F"/>
                </a:solidFill>
                <a:latin typeface="Open Sans"/>
                <a:ea typeface="Open Sans"/>
                <a:cs typeface="Open Sans"/>
                <a:sym typeface="Open Sans"/>
              </a:rPr>
              <a:t>Integration</a:t>
            </a:r>
            <a:endParaRPr sz="1300">
              <a:solidFill>
                <a:srgbClr val="3F3F3F"/>
              </a:solidFill>
              <a:latin typeface="Open Sans"/>
              <a:ea typeface="Open Sans"/>
              <a:cs typeface="Open Sans"/>
              <a:sym typeface="Open Sans"/>
            </a:endParaRPr>
          </a:p>
        </p:txBody>
      </p:sp>
      <p:sp>
        <p:nvSpPr>
          <p:cNvPr id="921" name="Google Shape;921;g120d0d392c3_0_15"/>
          <p:cNvSpPr txBox="1"/>
          <p:nvPr/>
        </p:nvSpPr>
        <p:spPr>
          <a:xfrm>
            <a:off x="11276971" y="6146120"/>
            <a:ext cx="694500" cy="292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00" b="1" i="0" u="none" strike="noStrike" cap="none">
                <a:solidFill>
                  <a:srgbClr val="3F3F3F"/>
                </a:solidFill>
                <a:latin typeface="Open Sans"/>
                <a:ea typeface="Open Sans"/>
                <a:cs typeface="Open Sans"/>
                <a:sym typeface="Open Sans"/>
              </a:rPr>
              <a:t>Code</a:t>
            </a:r>
            <a:endParaRPr sz="1300">
              <a:solidFill>
                <a:srgbClr val="3F3F3F"/>
              </a:solidFill>
              <a:latin typeface="Open Sans"/>
              <a:ea typeface="Open Sans"/>
              <a:cs typeface="Open Sans"/>
              <a:sym typeface="Open Sans"/>
            </a:endParaRPr>
          </a:p>
        </p:txBody>
      </p:sp>
      <p:sp>
        <p:nvSpPr>
          <p:cNvPr id="922" name="Google Shape;922;g120d0d392c3_0_15"/>
          <p:cNvSpPr txBox="1"/>
          <p:nvPr/>
        </p:nvSpPr>
        <p:spPr>
          <a:xfrm>
            <a:off x="11409658" y="5170272"/>
            <a:ext cx="1048800" cy="492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00" b="1" i="0" u="none" strike="noStrike" cap="none">
                <a:solidFill>
                  <a:srgbClr val="3F3F3F"/>
                </a:solidFill>
                <a:latin typeface="Open Sans"/>
                <a:ea typeface="Open Sans"/>
                <a:cs typeface="Open Sans"/>
                <a:sym typeface="Open Sans"/>
              </a:rPr>
              <a:t>Detailed</a:t>
            </a:r>
            <a:endParaRPr sz="1300">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US" sz="1300" b="1" i="0" u="none" strike="noStrike" cap="none">
                <a:solidFill>
                  <a:srgbClr val="3F3F3F"/>
                </a:solidFill>
                <a:latin typeface="Open Sans"/>
                <a:ea typeface="Open Sans"/>
                <a:cs typeface="Open Sans"/>
                <a:sym typeface="Open Sans"/>
              </a:rPr>
              <a:t>Design</a:t>
            </a:r>
            <a:endParaRPr sz="1300">
              <a:solidFill>
                <a:srgbClr val="3F3F3F"/>
              </a:solidFill>
              <a:latin typeface="Open Sans"/>
              <a:ea typeface="Open Sans"/>
              <a:cs typeface="Open Sans"/>
              <a:sym typeface="Open Sans"/>
            </a:endParaRPr>
          </a:p>
        </p:txBody>
      </p:sp>
      <p:sp>
        <p:nvSpPr>
          <p:cNvPr id="923" name="Google Shape;923;g120d0d392c3_0_15"/>
          <p:cNvSpPr txBox="1"/>
          <p:nvPr/>
        </p:nvSpPr>
        <p:spPr>
          <a:xfrm>
            <a:off x="11493402" y="4325688"/>
            <a:ext cx="1181700" cy="492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00" i="0" u="none" strike="noStrike" cap="none">
                <a:solidFill>
                  <a:srgbClr val="3F3F3F"/>
                </a:solidFill>
                <a:latin typeface="Open Sans"/>
                <a:ea typeface="Open Sans"/>
                <a:cs typeface="Open Sans"/>
                <a:sym typeface="Open Sans"/>
              </a:rPr>
              <a:t>Operational</a:t>
            </a:r>
            <a:endParaRPr sz="1300">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US" sz="1300" i="0" u="none" strike="noStrike" cap="none">
                <a:solidFill>
                  <a:srgbClr val="3F3F3F"/>
                </a:solidFill>
                <a:latin typeface="Open Sans"/>
                <a:ea typeface="Open Sans"/>
                <a:cs typeface="Open Sans"/>
                <a:sym typeface="Open Sans"/>
              </a:rPr>
              <a:t>Prototype</a:t>
            </a:r>
            <a:endParaRPr sz="1300">
              <a:solidFill>
                <a:srgbClr val="3F3F3F"/>
              </a:solidFill>
              <a:latin typeface="Open Sans"/>
              <a:ea typeface="Open Sans"/>
              <a:cs typeface="Open Sans"/>
              <a:sym typeface="Open Sans"/>
            </a:endParaRPr>
          </a:p>
        </p:txBody>
      </p:sp>
      <p:sp>
        <p:nvSpPr>
          <p:cNvPr id="924" name="Google Shape;924;g120d0d392c3_0_15"/>
          <p:cNvSpPr txBox="1"/>
          <p:nvPr/>
        </p:nvSpPr>
        <p:spPr>
          <a:xfrm>
            <a:off x="10410739" y="4475832"/>
            <a:ext cx="1162500" cy="292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00" i="0" u="none" strike="noStrike" cap="none">
                <a:solidFill>
                  <a:srgbClr val="3F3F3F"/>
                </a:solidFill>
                <a:latin typeface="Open Sans"/>
                <a:ea typeface="Open Sans"/>
                <a:cs typeface="Open Sans"/>
                <a:sym typeface="Open Sans"/>
              </a:rPr>
              <a:t>Prototype 2</a:t>
            </a:r>
            <a:endParaRPr sz="1300">
              <a:solidFill>
                <a:srgbClr val="3F3F3F"/>
              </a:solidFill>
              <a:latin typeface="Open Sans"/>
              <a:ea typeface="Open Sans"/>
              <a:cs typeface="Open Sans"/>
              <a:sym typeface="Open Sans"/>
            </a:endParaRPr>
          </a:p>
        </p:txBody>
      </p:sp>
      <p:sp>
        <p:nvSpPr>
          <p:cNvPr id="925" name="Google Shape;925;g120d0d392c3_0_15"/>
          <p:cNvSpPr txBox="1"/>
          <p:nvPr/>
        </p:nvSpPr>
        <p:spPr>
          <a:xfrm>
            <a:off x="9372099" y="4314828"/>
            <a:ext cx="1060500" cy="492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00" i="0" u="none" strike="noStrike" cap="none">
                <a:solidFill>
                  <a:srgbClr val="3F3F3F"/>
                </a:solidFill>
                <a:latin typeface="Open Sans"/>
                <a:ea typeface="Open Sans"/>
                <a:cs typeface="Open Sans"/>
                <a:sym typeface="Open Sans"/>
              </a:rPr>
              <a:t>Prototype 1</a:t>
            </a:r>
            <a:endParaRPr sz="1300">
              <a:solidFill>
                <a:srgbClr val="3F3F3F"/>
              </a:solidFill>
              <a:latin typeface="Open Sans"/>
              <a:ea typeface="Open Sans"/>
              <a:cs typeface="Open Sans"/>
              <a:sym typeface="Open Sans"/>
            </a:endParaRPr>
          </a:p>
        </p:txBody>
      </p:sp>
      <p:sp>
        <p:nvSpPr>
          <p:cNvPr id="926" name="Google Shape;926;g120d0d392c3_0_15"/>
          <p:cNvSpPr txBox="1"/>
          <p:nvPr/>
        </p:nvSpPr>
        <p:spPr>
          <a:xfrm>
            <a:off x="6108982" y="7706547"/>
            <a:ext cx="1104900" cy="292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00" i="0" u="none" strike="noStrike" cap="none">
                <a:solidFill>
                  <a:srgbClr val="3F3F3F"/>
                </a:solidFill>
                <a:latin typeface="Open Sans"/>
                <a:ea typeface="Open Sans"/>
                <a:cs typeface="Open Sans"/>
                <a:sym typeface="Open Sans"/>
              </a:rPr>
              <a:t>Release</a:t>
            </a:r>
            <a:endParaRPr sz="1300">
              <a:solidFill>
                <a:srgbClr val="3F3F3F"/>
              </a:solidFill>
              <a:latin typeface="Open Sans"/>
              <a:ea typeface="Open Sans"/>
              <a:cs typeface="Open Sans"/>
              <a:sym typeface="Open Sans"/>
            </a:endParaRPr>
          </a:p>
        </p:txBody>
      </p:sp>
      <p:sp>
        <p:nvSpPr>
          <p:cNvPr id="927" name="Google Shape;927;g120d0d392c3_0_15"/>
          <p:cNvSpPr txBox="1"/>
          <p:nvPr/>
        </p:nvSpPr>
        <p:spPr>
          <a:xfrm>
            <a:off x="8037023" y="4379522"/>
            <a:ext cx="1488000" cy="492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00" b="1" i="0" u="none" strike="noStrike" cap="none">
                <a:solidFill>
                  <a:srgbClr val="3F3F3F"/>
                </a:solidFill>
                <a:latin typeface="Open Sans"/>
                <a:ea typeface="Open Sans"/>
                <a:cs typeface="Open Sans"/>
                <a:sym typeface="Open Sans"/>
              </a:rPr>
              <a:t>Concept of</a:t>
            </a:r>
            <a:endParaRPr sz="1300">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US" sz="1300" b="1" i="0" u="none" strike="noStrike" cap="none">
                <a:solidFill>
                  <a:srgbClr val="3F3F3F"/>
                </a:solidFill>
                <a:latin typeface="Open Sans"/>
                <a:ea typeface="Open Sans"/>
                <a:cs typeface="Open Sans"/>
                <a:sym typeface="Open Sans"/>
              </a:rPr>
              <a:t>Requirements </a:t>
            </a:r>
            <a:endParaRPr sz="1300">
              <a:solidFill>
                <a:srgbClr val="3F3F3F"/>
              </a:solidFill>
              <a:latin typeface="Open Sans"/>
              <a:ea typeface="Open Sans"/>
              <a:cs typeface="Open Sans"/>
              <a:sym typeface="Open Sans"/>
            </a:endParaRPr>
          </a:p>
        </p:txBody>
      </p:sp>
      <p:sp>
        <p:nvSpPr>
          <p:cNvPr id="928" name="Google Shape;928;g120d0d392c3_0_15"/>
          <p:cNvSpPr txBox="1"/>
          <p:nvPr/>
        </p:nvSpPr>
        <p:spPr>
          <a:xfrm>
            <a:off x="9045103" y="5170275"/>
            <a:ext cx="1714500" cy="292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00" b="1" i="0" u="none" strike="noStrike" cap="none">
                <a:solidFill>
                  <a:srgbClr val="3F3F3F"/>
                </a:solidFill>
                <a:latin typeface="Open Sans"/>
                <a:ea typeface="Open Sans"/>
                <a:cs typeface="Open Sans"/>
                <a:sym typeface="Open Sans"/>
              </a:rPr>
              <a:t>Requirements</a:t>
            </a:r>
            <a:endParaRPr sz="1300">
              <a:solidFill>
                <a:srgbClr val="3F3F3F"/>
              </a:solidFill>
              <a:latin typeface="Open Sans"/>
              <a:ea typeface="Open Sans"/>
              <a:cs typeface="Open Sans"/>
              <a:sym typeface="Open Sans"/>
            </a:endParaRPr>
          </a:p>
        </p:txBody>
      </p:sp>
      <p:sp>
        <p:nvSpPr>
          <p:cNvPr id="929" name="Google Shape;929;g120d0d392c3_0_15"/>
          <p:cNvSpPr txBox="1"/>
          <p:nvPr/>
        </p:nvSpPr>
        <p:spPr>
          <a:xfrm>
            <a:off x="8238627" y="5753488"/>
            <a:ext cx="1286400" cy="492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00" b="1" i="0" u="none" strike="noStrike" cap="none">
                <a:solidFill>
                  <a:srgbClr val="3F3F3F"/>
                </a:solidFill>
                <a:latin typeface="Open Sans"/>
                <a:ea typeface="Open Sans"/>
                <a:cs typeface="Open Sans"/>
                <a:sym typeface="Open Sans"/>
              </a:rPr>
              <a:t>Verification &amp; Validation</a:t>
            </a:r>
            <a:endParaRPr sz="1300">
              <a:solidFill>
                <a:srgbClr val="3F3F3F"/>
              </a:solidFill>
              <a:latin typeface="Open Sans"/>
              <a:ea typeface="Open Sans"/>
              <a:cs typeface="Open Sans"/>
              <a:sym typeface="Open Sans"/>
            </a:endParaRPr>
          </a:p>
        </p:txBody>
      </p:sp>
      <p:sp>
        <p:nvSpPr>
          <p:cNvPr id="930" name="Google Shape;930;g120d0d392c3_0_15"/>
          <p:cNvSpPr txBox="1"/>
          <p:nvPr/>
        </p:nvSpPr>
        <p:spPr>
          <a:xfrm>
            <a:off x="6549025" y="5662875"/>
            <a:ext cx="1488000" cy="492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00" b="1" i="0" u="none" strike="noStrike" cap="none">
                <a:solidFill>
                  <a:srgbClr val="3F3F3F"/>
                </a:solidFill>
                <a:latin typeface="Open Sans"/>
                <a:ea typeface="Open Sans"/>
                <a:cs typeface="Open Sans"/>
                <a:sym typeface="Open Sans"/>
              </a:rPr>
              <a:t>Development Plan</a:t>
            </a:r>
            <a:endParaRPr sz="1300">
              <a:solidFill>
                <a:srgbClr val="3F3F3F"/>
              </a:solidFill>
              <a:latin typeface="Open Sans"/>
              <a:ea typeface="Open Sans"/>
              <a:cs typeface="Open Sans"/>
              <a:sym typeface="Open Sans"/>
            </a:endParaRPr>
          </a:p>
        </p:txBody>
      </p:sp>
      <p:sp>
        <p:nvSpPr>
          <p:cNvPr id="931" name="Google Shape;931;g120d0d392c3_0_15"/>
          <p:cNvSpPr txBox="1"/>
          <p:nvPr/>
        </p:nvSpPr>
        <p:spPr>
          <a:xfrm>
            <a:off x="6907050" y="4994283"/>
            <a:ext cx="1488000" cy="492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00" b="1" i="0" u="none" strike="noStrike" cap="none">
                <a:solidFill>
                  <a:srgbClr val="3F3F3F"/>
                </a:solidFill>
                <a:latin typeface="Open Sans"/>
                <a:ea typeface="Open Sans"/>
                <a:cs typeface="Open Sans"/>
                <a:sym typeface="Open Sans"/>
              </a:rPr>
              <a:t>Concept of Operation</a:t>
            </a:r>
            <a:endParaRPr sz="1300">
              <a:solidFill>
                <a:srgbClr val="3F3F3F"/>
              </a:solidFill>
              <a:latin typeface="Open Sans"/>
              <a:ea typeface="Open Sans"/>
              <a:cs typeface="Open Sans"/>
              <a:sym typeface="Open Sans"/>
            </a:endParaRPr>
          </a:p>
        </p:txBody>
      </p:sp>
      <p:sp>
        <p:nvSpPr>
          <p:cNvPr id="932" name="Google Shape;932;g120d0d392c3_0_15"/>
          <p:cNvSpPr txBox="1"/>
          <p:nvPr/>
        </p:nvSpPr>
        <p:spPr>
          <a:xfrm>
            <a:off x="6621975" y="4325700"/>
            <a:ext cx="1488000" cy="492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00" b="1" i="0" u="none" strike="noStrike" cap="none">
                <a:solidFill>
                  <a:srgbClr val="3F3F3F"/>
                </a:solidFill>
                <a:latin typeface="Open Sans"/>
                <a:ea typeface="Open Sans"/>
                <a:cs typeface="Open Sans"/>
                <a:sym typeface="Open Sans"/>
              </a:rPr>
              <a:t>Requirements</a:t>
            </a:r>
            <a:endParaRPr sz="1300">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US" sz="1300" b="1" i="0" u="none" strike="noStrike" cap="none">
                <a:solidFill>
                  <a:srgbClr val="3F3F3F"/>
                </a:solidFill>
                <a:latin typeface="Open Sans"/>
                <a:ea typeface="Open Sans"/>
                <a:cs typeface="Open Sans"/>
                <a:sym typeface="Open Sans"/>
              </a:rPr>
              <a:t>Plan</a:t>
            </a:r>
            <a:endParaRPr sz="1300">
              <a:solidFill>
                <a:srgbClr val="3F3F3F"/>
              </a:solidFill>
              <a:latin typeface="Open Sans"/>
              <a:ea typeface="Open Sans"/>
              <a:cs typeface="Open Sans"/>
              <a:sym typeface="Open Sans"/>
            </a:endParaRPr>
          </a:p>
        </p:txBody>
      </p:sp>
      <p:sp>
        <p:nvSpPr>
          <p:cNvPr id="933" name="Google Shape;933;g120d0d392c3_0_15"/>
          <p:cNvSpPr txBox="1"/>
          <p:nvPr/>
        </p:nvSpPr>
        <p:spPr>
          <a:xfrm>
            <a:off x="6851427" y="6586479"/>
            <a:ext cx="1286400" cy="292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00" b="1" i="0" u="none" strike="noStrike" cap="none">
                <a:solidFill>
                  <a:srgbClr val="3F3F3F"/>
                </a:solidFill>
                <a:latin typeface="Open Sans"/>
                <a:ea typeface="Open Sans"/>
                <a:cs typeface="Open Sans"/>
                <a:sym typeface="Open Sans"/>
              </a:rPr>
              <a:t>Test Plan</a:t>
            </a:r>
            <a:endParaRPr sz="1300">
              <a:solidFill>
                <a:srgbClr val="3F3F3F"/>
              </a:solidFill>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pic>
        <p:nvPicPr>
          <p:cNvPr id="938" name="Google Shape;938;p12"/>
          <p:cNvPicPr preferRelativeResize="0"/>
          <p:nvPr/>
        </p:nvPicPr>
        <p:blipFill rotWithShape="1">
          <a:blip r:embed="rId3">
            <a:alphaModFix/>
          </a:blip>
          <a:srcRect/>
          <a:stretch/>
        </p:blipFill>
        <p:spPr>
          <a:xfrm>
            <a:off x="718944" y="2244665"/>
            <a:ext cx="457200" cy="457200"/>
          </a:xfrm>
          <a:prstGeom prst="rect">
            <a:avLst/>
          </a:prstGeom>
          <a:noFill/>
          <a:ln>
            <a:noFill/>
          </a:ln>
        </p:spPr>
      </p:pic>
      <p:pic>
        <p:nvPicPr>
          <p:cNvPr id="939" name="Google Shape;939;p12"/>
          <p:cNvPicPr preferRelativeResize="0"/>
          <p:nvPr/>
        </p:nvPicPr>
        <p:blipFill rotWithShape="1">
          <a:blip r:embed="rId3">
            <a:alphaModFix/>
          </a:blip>
          <a:srcRect/>
          <a:stretch/>
        </p:blipFill>
        <p:spPr>
          <a:xfrm>
            <a:off x="718943" y="3358287"/>
            <a:ext cx="457200" cy="457200"/>
          </a:xfrm>
          <a:prstGeom prst="rect">
            <a:avLst/>
          </a:prstGeom>
          <a:noFill/>
          <a:ln>
            <a:noFill/>
          </a:ln>
        </p:spPr>
      </p:pic>
      <p:pic>
        <p:nvPicPr>
          <p:cNvPr id="940" name="Google Shape;940;p12"/>
          <p:cNvPicPr preferRelativeResize="0"/>
          <p:nvPr/>
        </p:nvPicPr>
        <p:blipFill rotWithShape="1">
          <a:blip r:embed="rId3">
            <a:alphaModFix/>
          </a:blip>
          <a:srcRect/>
          <a:stretch/>
        </p:blipFill>
        <p:spPr>
          <a:xfrm>
            <a:off x="718942" y="4471884"/>
            <a:ext cx="457200" cy="457200"/>
          </a:xfrm>
          <a:prstGeom prst="rect">
            <a:avLst/>
          </a:prstGeom>
          <a:noFill/>
          <a:ln>
            <a:noFill/>
          </a:ln>
        </p:spPr>
      </p:pic>
      <p:pic>
        <p:nvPicPr>
          <p:cNvPr id="941" name="Google Shape;941;p12"/>
          <p:cNvPicPr preferRelativeResize="0"/>
          <p:nvPr/>
        </p:nvPicPr>
        <p:blipFill rotWithShape="1">
          <a:blip r:embed="rId3">
            <a:alphaModFix/>
          </a:blip>
          <a:srcRect/>
          <a:stretch/>
        </p:blipFill>
        <p:spPr>
          <a:xfrm>
            <a:off x="718941" y="5822757"/>
            <a:ext cx="457200" cy="457200"/>
          </a:xfrm>
          <a:prstGeom prst="rect">
            <a:avLst/>
          </a:prstGeom>
          <a:noFill/>
          <a:ln>
            <a:noFill/>
          </a:ln>
        </p:spPr>
      </p:pic>
      <p:sp>
        <p:nvSpPr>
          <p:cNvPr id="942" name="Google Shape;942;p12"/>
          <p:cNvSpPr txBox="1">
            <a:spLocks noGrp="1"/>
          </p:cNvSpPr>
          <p:nvPr>
            <p:ph type="body" idx="1"/>
          </p:nvPr>
        </p:nvSpPr>
        <p:spPr>
          <a:xfrm>
            <a:off x="1259550" y="2244675"/>
            <a:ext cx="9822600" cy="7743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SzPts val="2800"/>
              <a:buNone/>
            </a:pPr>
            <a:r>
              <a:rPr lang="en-US"/>
              <a:t>Software development is a set of activities for specifying, designing, implementing, and testing software systems. </a:t>
            </a:r>
            <a:endParaRPr/>
          </a:p>
          <a:p>
            <a:pPr marL="0" lvl="0" indent="0" algn="l" rtl="0">
              <a:lnSpc>
                <a:spcPct val="100000"/>
              </a:lnSpc>
              <a:spcBef>
                <a:spcPts val="1000"/>
              </a:spcBef>
              <a:spcAft>
                <a:spcPts val="0"/>
              </a:spcAft>
              <a:buSzPts val="2800"/>
              <a:buFont typeface="Arial"/>
              <a:buNone/>
            </a:pPr>
            <a:endParaRPr/>
          </a:p>
        </p:txBody>
      </p:sp>
      <p:sp>
        <p:nvSpPr>
          <p:cNvPr id="943" name="Google Shape;943;p12"/>
          <p:cNvSpPr txBox="1">
            <a:spLocks noGrp="1"/>
          </p:cNvSpPr>
          <p:nvPr>
            <p:ph type="body" idx="2"/>
          </p:nvPr>
        </p:nvSpPr>
        <p:spPr>
          <a:xfrm>
            <a:off x="1259550" y="3358275"/>
            <a:ext cx="9510900" cy="7743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Clr>
                <a:schemeClr val="dk1"/>
              </a:buClr>
              <a:buSzPts val="2800"/>
              <a:buFont typeface="Arial"/>
              <a:buNone/>
            </a:pPr>
            <a:r>
              <a:rPr lang="en-US"/>
              <a:t>SDLC models are Waterfall model, V model, Incremental model, RAD model, Agile model, Iterative model, and Spiral model </a:t>
            </a:r>
            <a:endParaRPr/>
          </a:p>
        </p:txBody>
      </p:sp>
      <p:sp>
        <p:nvSpPr>
          <p:cNvPr id="944" name="Google Shape;944;p12"/>
          <p:cNvSpPr txBox="1">
            <a:spLocks noGrp="1"/>
          </p:cNvSpPr>
          <p:nvPr>
            <p:ph type="body" idx="3"/>
          </p:nvPr>
        </p:nvSpPr>
        <p:spPr>
          <a:xfrm>
            <a:off x="1259550" y="4462200"/>
            <a:ext cx="9248400" cy="1110000"/>
          </a:xfrm>
          <a:prstGeom prst="rect">
            <a:avLst/>
          </a:prstGeom>
          <a:noFill/>
          <a:ln>
            <a:noFill/>
          </a:ln>
        </p:spPr>
        <p:txBody>
          <a:bodyPr spcFirstLastPara="1" wrap="square" lIns="91425" tIns="0" rIns="91425" bIns="0" anchor="t" anchorCtr="0">
            <a:noAutofit/>
          </a:bodyPr>
          <a:lstStyle/>
          <a:p>
            <a:pPr marL="0" lvl="0" indent="0" algn="just" rtl="0">
              <a:lnSpc>
                <a:spcPct val="115000"/>
              </a:lnSpc>
              <a:spcBef>
                <a:spcPts val="1000"/>
              </a:spcBef>
              <a:spcAft>
                <a:spcPts val="0"/>
              </a:spcAft>
              <a:buSzPts val="2800"/>
              <a:buNone/>
            </a:pPr>
            <a:r>
              <a:rPr lang="en-US"/>
              <a:t>The Paradigm is known as software engineering paradigms where all the engineering concepts pertaining to the development of software are applied. </a:t>
            </a:r>
            <a:endParaRPr/>
          </a:p>
        </p:txBody>
      </p:sp>
      <p:sp>
        <p:nvSpPr>
          <p:cNvPr id="945" name="Google Shape;945;p12"/>
          <p:cNvSpPr txBox="1">
            <a:spLocks noGrp="1"/>
          </p:cNvSpPr>
          <p:nvPr>
            <p:ph type="body" idx="4"/>
          </p:nvPr>
        </p:nvSpPr>
        <p:spPr>
          <a:xfrm>
            <a:off x="1259550" y="5822750"/>
            <a:ext cx="8470500" cy="1459800"/>
          </a:xfrm>
          <a:prstGeom prst="rect">
            <a:avLst/>
          </a:prstGeom>
          <a:noFill/>
          <a:ln>
            <a:noFill/>
          </a:ln>
        </p:spPr>
        <p:txBody>
          <a:bodyPr spcFirstLastPara="1" wrap="square" lIns="91425" tIns="0" rIns="91425" bIns="0" anchor="t" anchorCtr="0">
            <a:noAutofit/>
          </a:bodyPr>
          <a:lstStyle/>
          <a:p>
            <a:pPr marL="0" lvl="0" indent="0" algn="just" rtl="0">
              <a:lnSpc>
                <a:spcPct val="115000"/>
              </a:lnSpc>
              <a:spcBef>
                <a:spcPts val="1000"/>
              </a:spcBef>
              <a:spcAft>
                <a:spcPts val="0"/>
              </a:spcAft>
              <a:buSzPts val="2800"/>
              <a:buNone/>
            </a:pPr>
            <a:r>
              <a:rPr lang="en-US"/>
              <a:t>Software Development life cycle aims to produce a high-quality system that meets or exceeds customer expectations, works effectively in the current and planned information technology infrastructure.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g11e1926e040_0_208"/>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Font typeface="Arial"/>
              <a:buNone/>
            </a:pPr>
            <a:r>
              <a:rPr lang="en-US" i="0">
                <a:solidFill>
                  <a:srgbClr val="3A3A3A"/>
                </a:solidFill>
              </a:rPr>
              <a:t>Which model can be selected if a user is involved in all the phases of SDLC?</a:t>
            </a:r>
            <a:endParaRPr/>
          </a:p>
        </p:txBody>
      </p:sp>
      <p:sp>
        <p:nvSpPr>
          <p:cNvPr id="955" name="Google Shape;955;g11e1926e040_0_208"/>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Font typeface="Arial"/>
              <a:buNone/>
            </a:pPr>
            <a:r>
              <a:rPr lang="en-US" i="0">
                <a:solidFill>
                  <a:srgbClr val="3A3A3A"/>
                </a:solidFill>
              </a:rPr>
              <a:t>Waterfall Model</a:t>
            </a:r>
            <a:endParaRPr/>
          </a:p>
        </p:txBody>
      </p:sp>
      <p:sp>
        <p:nvSpPr>
          <p:cNvPr id="956" name="Google Shape;956;g11e1926e040_0_208"/>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i="0">
                <a:solidFill>
                  <a:srgbClr val="3A3A3A"/>
                </a:solidFill>
              </a:rPr>
              <a:t>Prototyping Model</a:t>
            </a:r>
            <a:endParaRPr/>
          </a:p>
        </p:txBody>
      </p:sp>
      <p:sp>
        <p:nvSpPr>
          <p:cNvPr id="957" name="Google Shape;957;g11e1926e040_0_208"/>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i="0">
                <a:solidFill>
                  <a:srgbClr val="3A3A3A"/>
                </a:solidFill>
              </a:rPr>
              <a:t>RAD Model</a:t>
            </a:r>
            <a:endParaRPr/>
          </a:p>
        </p:txBody>
      </p:sp>
      <p:sp>
        <p:nvSpPr>
          <p:cNvPr id="958" name="Google Shape;958;g11e1926e040_0_208"/>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a:solidFill>
                  <a:srgbClr val="3A3A3A"/>
                </a:solidFill>
              </a:rPr>
              <a:t>B</a:t>
            </a:r>
            <a:r>
              <a:rPr lang="en-US" i="0">
                <a:solidFill>
                  <a:srgbClr val="3A3A3A"/>
                </a:solidFill>
              </a:rPr>
              <a:t>oth B and C</a:t>
            </a:r>
            <a:endParaRPr/>
          </a:p>
        </p:txBody>
      </p:sp>
      <p:sp>
        <p:nvSpPr>
          <p:cNvPr id="959" name="Google Shape;959;g11e1926e040_0_208"/>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SzPts val="2800"/>
              <a:buFont typeface="Arial"/>
              <a:buNone/>
            </a:pPr>
            <a:r>
              <a:rPr lang="en-US"/>
              <a:t>1</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g11e1926e040_0_217"/>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Font typeface="Arial"/>
              <a:buNone/>
            </a:pPr>
            <a:r>
              <a:rPr lang="en-US" sz="2200">
                <a:solidFill>
                  <a:srgbClr val="3A3A3A"/>
                </a:solidFill>
              </a:rPr>
              <a:t>RAD Model can be selected if a user is involved in all the phases of SDLC.</a:t>
            </a:r>
            <a:endParaRPr sz="2200"/>
          </a:p>
        </p:txBody>
      </p:sp>
      <p:sp>
        <p:nvSpPr>
          <p:cNvPr id="965" name="Google Shape;965;g11e1926e040_0_217"/>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SzPts val="2800"/>
              <a:buFont typeface="Arial"/>
              <a:buNone/>
            </a:pPr>
            <a:r>
              <a:rPr lang="en-US"/>
              <a:t>C</a:t>
            </a:r>
            <a:endParaRPr/>
          </a:p>
        </p:txBody>
      </p:sp>
      <p:sp>
        <p:nvSpPr>
          <p:cNvPr id="966" name="Google Shape;966;g11e1926e040_0_217"/>
          <p:cNvSpPr txBox="1"/>
          <p:nvPr/>
        </p:nvSpPr>
        <p:spPr>
          <a:xfrm>
            <a:off x="3012031" y="571937"/>
            <a:ext cx="12323700" cy="14250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200" b="1" i="0" u="none" strike="noStrike" cap="none">
                <a:solidFill>
                  <a:srgbClr val="3A3A3A"/>
                </a:solidFill>
                <a:latin typeface="Open Sans"/>
                <a:ea typeface="Open Sans"/>
                <a:cs typeface="Open Sans"/>
                <a:sym typeface="Open Sans"/>
              </a:rPr>
              <a:t>Which model can be selected if a user is involved in all the phases of SDLC?</a:t>
            </a:r>
            <a:endParaRPr sz="2200" b="1" i="0" u="none" strike="noStrike" cap="none">
              <a:solidFill>
                <a:srgbClr val="3F3F3F"/>
              </a:solidFill>
              <a:latin typeface="Open Sans"/>
              <a:ea typeface="Open Sans"/>
              <a:cs typeface="Open Sans"/>
              <a:sym typeface="Open Sans"/>
            </a:endParaRPr>
          </a:p>
        </p:txBody>
      </p:sp>
      <p:sp>
        <p:nvSpPr>
          <p:cNvPr id="967" name="Google Shape;967;g11e1926e040_0_217"/>
          <p:cNvSpPr txBox="1"/>
          <p:nvPr/>
        </p:nvSpPr>
        <p:spPr>
          <a:xfrm>
            <a:off x="2329744" y="2788417"/>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A3A3A"/>
                </a:solidFill>
                <a:latin typeface="Open Sans"/>
                <a:ea typeface="Open Sans"/>
                <a:cs typeface="Open Sans"/>
                <a:sym typeface="Open Sans"/>
              </a:rPr>
              <a:t>Waterfall Model</a:t>
            </a:r>
            <a:endParaRPr sz="2000" b="1" i="0" u="none" strike="noStrike" cap="none">
              <a:solidFill>
                <a:srgbClr val="3F3F3F"/>
              </a:solidFill>
              <a:latin typeface="Open Sans"/>
              <a:ea typeface="Open Sans"/>
              <a:cs typeface="Open Sans"/>
              <a:sym typeface="Open Sans"/>
            </a:endParaRPr>
          </a:p>
        </p:txBody>
      </p:sp>
      <p:sp>
        <p:nvSpPr>
          <p:cNvPr id="968" name="Google Shape;968;g11e1926e040_0_217"/>
          <p:cNvSpPr txBox="1"/>
          <p:nvPr/>
        </p:nvSpPr>
        <p:spPr>
          <a:xfrm>
            <a:off x="2329744" y="3609022"/>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A3A3A"/>
                </a:solidFill>
                <a:latin typeface="Open Sans"/>
                <a:ea typeface="Open Sans"/>
                <a:cs typeface="Open Sans"/>
                <a:sym typeface="Open Sans"/>
              </a:rPr>
              <a:t>Prototyping Model</a:t>
            </a:r>
            <a:endParaRPr sz="2000" b="1" i="0" u="none" strike="noStrike" cap="none">
              <a:solidFill>
                <a:srgbClr val="024F93"/>
              </a:solidFill>
              <a:latin typeface="Open Sans"/>
              <a:ea typeface="Open Sans"/>
              <a:cs typeface="Open Sans"/>
              <a:sym typeface="Open Sans"/>
            </a:endParaRPr>
          </a:p>
        </p:txBody>
      </p:sp>
      <p:sp>
        <p:nvSpPr>
          <p:cNvPr id="969" name="Google Shape;969;g11e1926e040_0_217"/>
          <p:cNvSpPr txBox="1"/>
          <p:nvPr/>
        </p:nvSpPr>
        <p:spPr>
          <a:xfrm>
            <a:off x="2329744" y="4429627"/>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A3A3A"/>
                </a:solidFill>
                <a:latin typeface="Open Sans"/>
                <a:ea typeface="Open Sans"/>
                <a:cs typeface="Open Sans"/>
                <a:sym typeface="Open Sans"/>
              </a:rPr>
              <a:t>RAD Model</a:t>
            </a:r>
            <a:endParaRPr sz="2000" b="0" i="0" u="none" strike="noStrike" cap="none">
              <a:solidFill>
                <a:srgbClr val="3F3F3F"/>
              </a:solidFill>
              <a:latin typeface="Open Sans"/>
              <a:ea typeface="Open Sans"/>
              <a:cs typeface="Open Sans"/>
              <a:sym typeface="Open Sans"/>
            </a:endParaRPr>
          </a:p>
        </p:txBody>
      </p:sp>
      <p:sp>
        <p:nvSpPr>
          <p:cNvPr id="970" name="Google Shape;970;g11e1926e040_0_217"/>
          <p:cNvSpPr txBox="1"/>
          <p:nvPr/>
        </p:nvSpPr>
        <p:spPr>
          <a:xfrm>
            <a:off x="2329744" y="5250232"/>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A3A3A"/>
                </a:solidFill>
                <a:latin typeface="Open Sans"/>
                <a:ea typeface="Open Sans"/>
                <a:cs typeface="Open Sans"/>
                <a:sym typeface="Open Sans"/>
              </a:rPr>
              <a:t>Both B and C</a:t>
            </a:r>
            <a:endParaRPr sz="2000" b="0" i="0" u="none" strike="noStrike" cap="none">
              <a:solidFill>
                <a:srgbClr val="3F3F3F"/>
              </a:solidFill>
              <a:latin typeface="Open Sans"/>
              <a:ea typeface="Open Sans"/>
              <a:cs typeface="Open Sans"/>
              <a:sym typeface="Open Sans"/>
            </a:endParaRPr>
          </a:p>
        </p:txBody>
      </p:sp>
      <p:sp>
        <p:nvSpPr>
          <p:cNvPr id="971" name="Google Shape;971;g11e1926e040_0_217"/>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SzPts val="2800"/>
              <a:buFont typeface="Arial"/>
              <a:buNone/>
            </a:pPr>
            <a:r>
              <a:rPr lang="en-US"/>
              <a:t>1</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g11e1926e040_0_228"/>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Font typeface="Arial"/>
              <a:buNone/>
            </a:pPr>
            <a:r>
              <a:rPr lang="en-US"/>
              <a:t>Which of these software activities is not a part of software processes?</a:t>
            </a:r>
            <a:endParaRPr/>
          </a:p>
        </p:txBody>
      </p:sp>
      <p:sp>
        <p:nvSpPr>
          <p:cNvPr id="977" name="Google Shape;977;g11e1926e040_0_228"/>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Font typeface="Arial"/>
              <a:buNone/>
            </a:pPr>
            <a:r>
              <a:rPr lang="en-US" i="0">
                <a:solidFill>
                  <a:srgbClr val="3A3A3A"/>
                </a:solidFill>
              </a:rPr>
              <a:t>Software Development</a:t>
            </a:r>
            <a:endParaRPr/>
          </a:p>
        </p:txBody>
      </p:sp>
      <p:sp>
        <p:nvSpPr>
          <p:cNvPr id="978" name="Google Shape;978;g11e1926e040_0_228"/>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i="0">
                <a:solidFill>
                  <a:srgbClr val="3A3A3A"/>
                </a:solidFill>
              </a:rPr>
              <a:t>Software Dependence</a:t>
            </a:r>
            <a:endParaRPr/>
          </a:p>
        </p:txBody>
      </p:sp>
      <p:sp>
        <p:nvSpPr>
          <p:cNvPr id="979" name="Google Shape;979;g11e1926e040_0_228"/>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a:t>Software Validation</a:t>
            </a:r>
            <a:endParaRPr/>
          </a:p>
        </p:txBody>
      </p:sp>
      <p:sp>
        <p:nvSpPr>
          <p:cNvPr id="980" name="Google Shape;980;g11e1926e040_0_228"/>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a:t>Software Specification</a:t>
            </a:r>
            <a:endParaRPr/>
          </a:p>
        </p:txBody>
      </p:sp>
      <p:sp>
        <p:nvSpPr>
          <p:cNvPr id="981" name="Google Shape;981;g11e1926e040_0_228"/>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SzPts val="2800"/>
              <a:buFont typeface="Arial"/>
              <a:buNone/>
            </a:pPr>
            <a:r>
              <a:rPr lang="en-US"/>
              <a:t>2</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g11e1926e040_0_237"/>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Font typeface="Arial"/>
              <a:buNone/>
            </a:pPr>
            <a:r>
              <a:rPr lang="en-US" sz="2200" i="0">
                <a:solidFill>
                  <a:srgbClr val="212529"/>
                </a:solidFill>
              </a:rPr>
              <a:t>Software dependence is not a part of software processes .</a:t>
            </a:r>
            <a:endParaRPr sz="2200"/>
          </a:p>
        </p:txBody>
      </p:sp>
      <p:sp>
        <p:nvSpPr>
          <p:cNvPr id="987" name="Google Shape;987;g11e1926e040_0_237"/>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SzPts val="2800"/>
              <a:buFont typeface="Arial"/>
              <a:buNone/>
            </a:pPr>
            <a:r>
              <a:rPr lang="en-US"/>
              <a:t>B</a:t>
            </a:r>
            <a:endParaRPr/>
          </a:p>
        </p:txBody>
      </p:sp>
      <p:sp>
        <p:nvSpPr>
          <p:cNvPr id="988" name="Google Shape;988;g11e1926e040_0_237"/>
          <p:cNvSpPr txBox="1"/>
          <p:nvPr/>
        </p:nvSpPr>
        <p:spPr>
          <a:xfrm>
            <a:off x="3012031" y="571937"/>
            <a:ext cx="12323700" cy="14250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200" b="1" i="0" u="none" strike="noStrike" cap="none">
                <a:solidFill>
                  <a:srgbClr val="3F3F3F"/>
                </a:solidFill>
                <a:latin typeface="Open Sans"/>
                <a:ea typeface="Open Sans"/>
                <a:cs typeface="Open Sans"/>
                <a:sym typeface="Open Sans"/>
              </a:rPr>
              <a:t>Which of these software activities is not a part of software processes?</a:t>
            </a:r>
            <a:endParaRPr sz="2200" b="1" i="0" u="none" strike="noStrike" cap="none">
              <a:solidFill>
                <a:srgbClr val="3F3F3F"/>
              </a:solidFill>
              <a:latin typeface="Open Sans"/>
              <a:ea typeface="Open Sans"/>
              <a:cs typeface="Open Sans"/>
              <a:sym typeface="Open Sans"/>
            </a:endParaRPr>
          </a:p>
        </p:txBody>
      </p:sp>
      <p:sp>
        <p:nvSpPr>
          <p:cNvPr id="989" name="Google Shape;989;g11e1926e040_0_237"/>
          <p:cNvSpPr txBox="1"/>
          <p:nvPr/>
        </p:nvSpPr>
        <p:spPr>
          <a:xfrm>
            <a:off x="2329744" y="2788417"/>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A3A3A"/>
                </a:solidFill>
                <a:latin typeface="Open Sans"/>
                <a:ea typeface="Open Sans"/>
                <a:cs typeface="Open Sans"/>
                <a:sym typeface="Open Sans"/>
              </a:rPr>
              <a:t>Software Development</a:t>
            </a:r>
            <a:endParaRPr sz="2000" b="1" i="0" u="none" strike="noStrike" cap="none">
              <a:solidFill>
                <a:srgbClr val="3F3F3F"/>
              </a:solidFill>
              <a:latin typeface="Open Sans"/>
              <a:ea typeface="Open Sans"/>
              <a:cs typeface="Open Sans"/>
              <a:sym typeface="Open Sans"/>
            </a:endParaRPr>
          </a:p>
        </p:txBody>
      </p:sp>
      <p:sp>
        <p:nvSpPr>
          <p:cNvPr id="990" name="Google Shape;990;g11e1926e040_0_237"/>
          <p:cNvSpPr txBox="1"/>
          <p:nvPr/>
        </p:nvSpPr>
        <p:spPr>
          <a:xfrm>
            <a:off x="2329744" y="3609022"/>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A3A3A"/>
                </a:solidFill>
                <a:latin typeface="Open Sans"/>
                <a:ea typeface="Open Sans"/>
                <a:cs typeface="Open Sans"/>
                <a:sym typeface="Open Sans"/>
              </a:rPr>
              <a:t>Software Dependence</a:t>
            </a:r>
            <a:endParaRPr sz="2000" b="1" i="0" u="none" strike="noStrike" cap="none">
              <a:solidFill>
                <a:srgbClr val="024F93"/>
              </a:solidFill>
              <a:latin typeface="Open Sans"/>
              <a:ea typeface="Open Sans"/>
              <a:cs typeface="Open Sans"/>
              <a:sym typeface="Open Sans"/>
            </a:endParaRPr>
          </a:p>
        </p:txBody>
      </p:sp>
      <p:sp>
        <p:nvSpPr>
          <p:cNvPr id="991" name="Google Shape;991;g11e1926e040_0_237"/>
          <p:cNvSpPr txBox="1"/>
          <p:nvPr/>
        </p:nvSpPr>
        <p:spPr>
          <a:xfrm>
            <a:off x="2329744" y="4429627"/>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Software Validation</a:t>
            </a:r>
            <a:endParaRPr sz="2000" b="0" i="0" u="none" strike="noStrike" cap="none">
              <a:solidFill>
                <a:srgbClr val="3F3F3F"/>
              </a:solidFill>
              <a:latin typeface="Open Sans"/>
              <a:ea typeface="Open Sans"/>
              <a:cs typeface="Open Sans"/>
              <a:sym typeface="Open Sans"/>
            </a:endParaRPr>
          </a:p>
        </p:txBody>
      </p:sp>
      <p:sp>
        <p:nvSpPr>
          <p:cNvPr id="992" name="Google Shape;992;g11e1926e040_0_237"/>
          <p:cNvSpPr txBox="1"/>
          <p:nvPr/>
        </p:nvSpPr>
        <p:spPr>
          <a:xfrm>
            <a:off x="2329744" y="5250232"/>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Software Specification</a:t>
            </a:r>
            <a:endParaRPr sz="2000" b="0" i="0" u="none" strike="noStrike" cap="none">
              <a:solidFill>
                <a:srgbClr val="3F3F3F"/>
              </a:solidFill>
              <a:latin typeface="Open Sans"/>
              <a:ea typeface="Open Sans"/>
              <a:cs typeface="Open Sans"/>
              <a:sym typeface="Open Sans"/>
            </a:endParaRPr>
          </a:p>
        </p:txBody>
      </p:sp>
      <p:sp>
        <p:nvSpPr>
          <p:cNvPr id="993" name="Google Shape;993;g11e1926e040_0_237"/>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SzPts val="2800"/>
              <a:buFont typeface="Arial"/>
              <a:buNone/>
            </a:pPr>
            <a:r>
              <a:rPr lang="en-US"/>
              <a:t>2</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g11e1926e040_0_248"/>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Font typeface="Arial"/>
              <a:buNone/>
            </a:pPr>
            <a:r>
              <a:rPr lang="en-US"/>
              <a:t>What is the simplest model of software development paradigm?</a:t>
            </a:r>
            <a:endParaRPr/>
          </a:p>
        </p:txBody>
      </p:sp>
      <p:sp>
        <p:nvSpPr>
          <p:cNvPr id="999" name="Google Shape;999;g11e1926e040_0_248"/>
          <p:cNvSpPr txBox="1">
            <a:spLocks noGrp="1"/>
          </p:cNvSpPr>
          <p:nvPr>
            <p:ph type="body" idx="3"/>
          </p:nvPr>
        </p:nvSpPr>
        <p:spPr>
          <a:xfrm>
            <a:off x="2295094" y="2892317"/>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Font typeface="Arial"/>
              <a:buNone/>
            </a:pPr>
            <a:r>
              <a:rPr lang="en-US" i="0">
                <a:solidFill>
                  <a:srgbClr val="3A3A3A"/>
                </a:solidFill>
              </a:rPr>
              <a:t>Spiral Model</a:t>
            </a:r>
            <a:endParaRPr/>
          </a:p>
        </p:txBody>
      </p:sp>
      <p:sp>
        <p:nvSpPr>
          <p:cNvPr id="1000" name="Google Shape;1000;g11e1926e040_0_248"/>
          <p:cNvSpPr txBox="1">
            <a:spLocks noGrp="1"/>
          </p:cNvSpPr>
          <p:nvPr>
            <p:ph type="body" idx="4"/>
          </p:nvPr>
        </p:nvSpPr>
        <p:spPr>
          <a:xfrm>
            <a:off x="2295094" y="3712922"/>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i="0">
                <a:solidFill>
                  <a:srgbClr val="3A3A3A"/>
                </a:solidFill>
              </a:rPr>
              <a:t>Agile Model</a:t>
            </a:r>
            <a:endParaRPr/>
          </a:p>
        </p:txBody>
      </p:sp>
      <p:sp>
        <p:nvSpPr>
          <p:cNvPr id="1001" name="Google Shape;1001;g11e1926e040_0_248"/>
          <p:cNvSpPr txBox="1">
            <a:spLocks noGrp="1"/>
          </p:cNvSpPr>
          <p:nvPr>
            <p:ph type="body" idx="5"/>
          </p:nvPr>
        </p:nvSpPr>
        <p:spPr>
          <a:xfrm>
            <a:off x="2295094" y="4533527"/>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a:t>V Model</a:t>
            </a:r>
            <a:endParaRPr/>
          </a:p>
        </p:txBody>
      </p:sp>
      <p:sp>
        <p:nvSpPr>
          <p:cNvPr id="1002" name="Google Shape;1002;g11e1926e040_0_248"/>
          <p:cNvSpPr txBox="1">
            <a:spLocks noGrp="1"/>
          </p:cNvSpPr>
          <p:nvPr>
            <p:ph type="body" idx="6"/>
          </p:nvPr>
        </p:nvSpPr>
        <p:spPr>
          <a:xfrm>
            <a:off x="2295094" y="5354132"/>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a:t>Waterfall Model</a:t>
            </a:r>
            <a:endParaRPr/>
          </a:p>
        </p:txBody>
      </p:sp>
      <p:sp>
        <p:nvSpPr>
          <p:cNvPr id="1003" name="Google Shape;1003;g11e1926e040_0_248"/>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SzPts val="2800"/>
              <a:buFont typeface="Arial"/>
              <a:buNone/>
            </a:pPr>
            <a:r>
              <a:rPr lang="en-US"/>
              <a:t>3</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g11e1926e040_0_257"/>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Font typeface="Arial"/>
              <a:buNone/>
            </a:pPr>
            <a:r>
              <a:rPr lang="en-US" sz="2200">
                <a:solidFill>
                  <a:srgbClr val="212529"/>
                </a:solidFill>
              </a:rPr>
              <a:t>Waterfall Model</a:t>
            </a:r>
            <a:endParaRPr sz="2200"/>
          </a:p>
        </p:txBody>
      </p:sp>
      <p:sp>
        <p:nvSpPr>
          <p:cNvPr id="1009" name="Google Shape;1009;g11e1926e040_0_257"/>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SzPts val="2800"/>
              <a:buFont typeface="Arial"/>
              <a:buNone/>
            </a:pPr>
            <a:r>
              <a:rPr lang="en-US"/>
              <a:t>D</a:t>
            </a:r>
            <a:endParaRPr/>
          </a:p>
        </p:txBody>
      </p:sp>
      <p:sp>
        <p:nvSpPr>
          <p:cNvPr id="1010" name="Google Shape;1010;g11e1926e040_0_257"/>
          <p:cNvSpPr txBox="1"/>
          <p:nvPr/>
        </p:nvSpPr>
        <p:spPr>
          <a:xfrm>
            <a:off x="3012031" y="571937"/>
            <a:ext cx="12323700" cy="14250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200" b="1" i="0" u="none" strike="noStrike" cap="none">
                <a:solidFill>
                  <a:srgbClr val="3F3F3F"/>
                </a:solidFill>
                <a:latin typeface="Open Sans"/>
                <a:ea typeface="Open Sans"/>
                <a:cs typeface="Open Sans"/>
                <a:sym typeface="Open Sans"/>
              </a:rPr>
              <a:t>What is the simplest model of software development paradigm?</a:t>
            </a:r>
            <a:endParaRPr sz="2200" b="1" i="0" u="none" strike="noStrike" cap="none">
              <a:solidFill>
                <a:srgbClr val="3F3F3F"/>
              </a:solidFill>
              <a:latin typeface="Open Sans"/>
              <a:ea typeface="Open Sans"/>
              <a:cs typeface="Open Sans"/>
              <a:sym typeface="Open Sans"/>
            </a:endParaRPr>
          </a:p>
        </p:txBody>
      </p:sp>
      <p:sp>
        <p:nvSpPr>
          <p:cNvPr id="1011" name="Google Shape;1011;g11e1926e040_0_257"/>
          <p:cNvSpPr txBox="1"/>
          <p:nvPr/>
        </p:nvSpPr>
        <p:spPr>
          <a:xfrm>
            <a:off x="2232694" y="2909642"/>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A3A3A"/>
                </a:solidFill>
                <a:latin typeface="Open Sans"/>
                <a:ea typeface="Open Sans"/>
                <a:cs typeface="Open Sans"/>
                <a:sym typeface="Open Sans"/>
              </a:rPr>
              <a:t>Spiral Model</a:t>
            </a:r>
            <a:endParaRPr sz="2000" b="1" i="0" u="none" strike="noStrike" cap="none">
              <a:solidFill>
                <a:srgbClr val="3F3F3F"/>
              </a:solidFill>
              <a:latin typeface="Open Sans"/>
              <a:ea typeface="Open Sans"/>
              <a:cs typeface="Open Sans"/>
              <a:sym typeface="Open Sans"/>
            </a:endParaRPr>
          </a:p>
        </p:txBody>
      </p:sp>
      <p:sp>
        <p:nvSpPr>
          <p:cNvPr id="1012" name="Google Shape;1012;g11e1926e040_0_257"/>
          <p:cNvSpPr txBox="1"/>
          <p:nvPr/>
        </p:nvSpPr>
        <p:spPr>
          <a:xfrm>
            <a:off x="2232694" y="3730247"/>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A3A3A"/>
                </a:solidFill>
                <a:latin typeface="Open Sans"/>
                <a:ea typeface="Open Sans"/>
                <a:cs typeface="Open Sans"/>
                <a:sym typeface="Open Sans"/>
              </a:rPr>
              <a:t>Agile Model</a:t>
            </a:r>
            <a:endParaRPr sz="2000" b="1" i="0" u="none" strike="noStrike" cap="none">
              <a:solidFill>
                <a:srgbClr val="024F93"/>
              </a:solidFill>
              <a:latin typeface="Open Sans"/>
              <a:ea typeface="Open Sans"/>
              <a:cs typeface="Open Sans"/>
              <a:sym typeface="Open Sans"/>
            </a:endParaRPr>
          </a:p>
        </p:txBody>
      </p:sp>
      <p:sp>
        <p:nvSpPr>
          <p:cNvPr id="1013" name="Google Shape;1013;g11e1926e040_0_257"/>
          <p:cNvSpPr txBox="1"/>
          <p:nvPr/>
        </p:nvSpPr>
        <p:spPr>
          <a:xfrm>
            <a:off x="2232694" y="4550852"/>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V Model</a:t>
            </a:r>
            <a:endParaRPr sz="2000" b="0" i="0" u="none" strike="noStrike" cap="none">
              <a:solidFill>
                <a:srgbClr val="3F3F3F"/>
              </a:solidFill>
              <a:latin typeface="Open Sans"/>
              <a:ea typeface="Open Sans"/>
              <a:cs typeface="Open Sans"/>
              <a:sym typeface="Open Sans"/>
            </a:endParaRPr>
          </a:p>
        </p:txBody>
      </p:sp>
      <p:sp>
        <p:nvSpPr>
          <p:cNvPr id="1014" name="Google Shape;1014;g11e1926e040_0_257"/>
          <p:cNvSpPr txBox="1"/>
          <p:nvPr/>
        </p:nvSpPr>
        <p:spPr>
          <a:xfrm>
            <a:off x="2232694" y="5371457"/>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Waterfall Model</a:t>
            </a:r>
            <a:endParaRPr sz="2000" b="0" i="0" u="none" strike="noStrike" cap="none">
              <a:solidFill>
                <a:srgbClr val="3F3F3F"/>
              </a:solidFill>
              <a:latin typeface="Open Sans"/>
              <a:ea typeface="Open Sans"/>
              <a:cs typeface="Open Sans"/>
              <a:sym typeface="Open Sans"/>
            </a:endParaRPr>
          </a:p>
        </p:txBody>
      </p:sp>
      <p:sp>
        <p:nvSpPr>
          <p:cNvPr id="1015" name="Google Shape;1015;g11e1926e040_0_257"/>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SzPts val="2800"/>
              <a:buFont typeface="Arial"/>
              <a:buNone/>
            </a:pPr>
            <a:r>
              <a:rPr lang="en-US"/>
              <a:t>3</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g11e1926e040_0_268"/>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Font typeface="Arial"/>
              <a:buNone/>
            </a:pPr>
            <a:r>
              <a:rPr lang="en-US"/>
              <a:t>What does Software development consist of?</a:t>
            </a:r>
            <a:endParaRPr/>
          </a:p>
        </p:txBody>
      </p:sp>
      <p:sp>
        <p:nvSpPr>
          <p:cNvPr id="1021" name="Google Shape;1021;g11e1926e040_0_268"/>
          <p:cNvSpPr txBox="1">
            <a:spLocks noGrp="1"/>
          </p:cNvSpPr>
          <p:nvPr>
            <p:ph type="body" idx="3"/>
          </p:nvPr>
        </p:nvSpPr>
        <p:spPr>
          <a:xfrm>
            <a:off x="2243144" y="2909642"/>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Font typeface="Arial"/>
              <a:buNone/>
            </a:pPr>
            <a:r>
              <a:rPr lang="en-US" i="0">
                <a:solidFill>
                  <a:srgbClr val="3A3A3A"/>
                </a:solidFill>
              </a:rPr>
              <a:t>Set of instructions + Operating procedures</a:t>
            </a:r>
            <a:endParaRPr/>
          </a:p>
        </p:txBody>
      </p:sp>
      <p:sp>
        <p:nvSpPr>
          <p:cNvPr id="1022" name="Google Shape;1022;g11e1926e040_0_268"/>
          <p:cNvSpPr txBox="1">
            <a:spLocks noGrp="1"/>
          </p:cNvSpPr>
          <p:nvPr>
            <p:ph type="body" idx="4"/>
          </p:nvPr>
        </p:nvSpPr>
        <p:spPr>
          <a:xfrm>
            <a:off x="2243144" y="3730247"/>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i="0">
                <a:solidFill>
                  <a:srgbClr val="3A3A3A"/>
                </a:solidFill>
              </a:rPr>
              <a:t>Programs + Documentation + Operating procedures</a:t>
            </a:r>
            <a:endParaRPr/>
          </a:p>
        </p:txBody>
      </p:sp>
      <p:sp>
        <p:nvSpPr>
          <p:cNvPr id="1023" name="Google Shape;1023;g11e1926e040_0_268"/>
          <p:cNvSpPr txBox="1">
            <a:spLocks noGrp="1"/>
          </p:cNvSpPr>
          <p:nvPr>
            <p:ph type="body" idx="5"/>
          </p:nvPr>
        </p:nvSpPr>
        <p:spPr>
          <a:xfrm>
            <a:off x="2243144" y="4550852"/>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a:t>Programs + Hardware manuals</a:t>
            </a:r>
            <a:endParaRPr/>
          </a:p>
        </p:txBody>
      </p:sp>
      <p:sp>
        <p:nvSpPr>
          <p:cNvPr id="1024" name="Google Shape;1024;g11e1926e040_0_268"/>
          <p:cNvSpPr txBox="1">
            <a:spLocks noGrp="1"/>
          </p:cNvSpPr>
          <p:nvPr>
            <p:ph type="body" idx="6"/>
          </p:nvPr>
        </p:nvSpPr>
        <p:spPr>
          <a:xfrm>
            <a:off x="2243144" y="5371457"/>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a:t>Set of programs</a:t>
            </a:r>
            <a:endParaRPr/>
          </a:p>
        </p:txBody>
      </p:sp>
      <p:sp>
        <p:nvSpPr>
          <p:cNvPr id="1025" name="Google Shape;1025;g11e1926e040_0_268"/>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SzPts val="2800"/>
              <a:buFont typeface="Arial"/>
              <a:buNone/>
            </a:pPr>
            <a:r>
              <a:rPr lang="en-US">
                <a:latin typeface="Arial"/>
                <a:ea typeface="Arial"/>
                <a:cs typeface="Arial"/>
                <a:sym typeface="Arial"/>
              </a:rPr>
              <a:t>4</a:t>
            </a:r>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120d0d392c3_0_61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a:t>Software Evolution</a:t>
            </a:r>
            <a:endParaRPr dirty="0"/>
          </a:p>
        </p:txBody>
      </p:sp>
      <p:sp>
        <p:nvSpPr>
          <p:cNvPr id="299" name="Google Shape;299;g120d0d392c3_0_614"/>
          <p:cNvSpPr/>
          <p:nvPr/>
        </p:nvSpPr>
        <p:spPr>
          <a:xfrm>
            <a:off x="1609500" y="1185025"/>
            <a:ext cx="13627200" cy="1387500"/>
          </a:xfrm>
          <a:prstGeom prst="roundRect">
            <a:avLst>
              <a:gd name="adj" fmla="val 16667"/>
            </a:avLst>
          </a:prstGeom>
          <a:solidFill>
            <a:srgbClr val="CFE2F3"/>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42857"/>
              </a:lnSpc>
              <a:spcBef>
                <a:spcPts val="1000"/>
              </a:spcBef>
              <a:spcAft>
                <a:spcPts val="0"/>
              </a:spcAft>
              <a:buNone/>
            </a:pPr>
            <a:r>
              <a:rPr lang="en-US" sz="2200">
                <a:solidFill>
                  <a:srgbClr val="3F3F3F"/>
                </a:solidFill>
                <a:latin typeface="Open Sans"/>
                <a:ea typeface="Open Sans"/>
                <a:cs typeface="Open Sans"/>
                <a:sym typeface="Open Sans"/>
              </a:rPr>
              <a:t>Software evolution, also known as the s/w engineering paradigm, is the process of creating a software product utilising software engineering ideas and methods.</a:t>
            </a:r>
            <a:endParaRPr sz="2200">
              <a:solidFill>
                <a:srgbClr val="3F3F3F"/>
              </a:solidFill>
              <a:latin typeface="Open Sans"/>
              <a:ea typeface="Open Sans"/>
              <a:cs typeface="Open Sans"/>
              <a:sym typeface="Open Sans"/>
            </a:endParaRPr>
          </a:p>
        </p:txBody>
      </p:sp>
      <p:sp>
        <p:nvSpPr>
          <p:cNvPr id="300" name="Google Shape;300;g120d0d392c3_0_614"/>
          <p:cNvSpPr/>
          <p:nvPr/>
        </p:nvSpPr>
        <p:spPr>
          <a:xfrm>
            <a:off x="1609500" y="6751500"/>
            <a:ext cx="13627200" cy="1504200"/>
          </a:xfrm>
          <a:prstGeom prst="roundRect">
            <a:avLst>
              <a:gd name="adj" fmla="val 16667"/>
            </a:avLst>
          </a:prstGeom>
          <a:solidFill>
            <a:srgbClr val="CFE2F3"/>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42857"/>
              </a:lnSpc>
              <a:spcBef>
                <a:spcPts val="1000"/>
              </a:spcBef>
              <a:spcAft>
                <a:spcPts val="0"/>
              </a:spcAft>
              <a:buNone/>
            </a:pPr>
            <a:r>
              <a:rPr lang="en-US" sz="2200">
                <a:solidFill>
                  <a:srgbClr val="3F3F3F"/>
                </a:solidFill>
                <a:latin typeface="Open Sans"/>
                <a:ea typeface="Open Sans"/>
                <a:cs typeface="Open Sans"/>
                <a:sym typeface="Open Sans"/>
              </a:rPr>
              <a:t>The process of evolution begins with the gathering of requirements. The developers then produce a prototype of the anticipated programme and exhibit it to users to collect feedback early in the software development process.</a:t>
            </a:r>
            <a:endParaRPr sz="2200">
              <a:solidFill>
                <a:srgbClr val="3F3F3F"/>
              </a:solidFill>
              <a:latin typeface="Open Sans"/>
              <a:ea typeface="Open Sans"/>
              <a:cs typeface="Open Sans"/>
              <a:sym typeface="Open Sans"/>
            </a:endParaRPr>
          </a:p>
        </p:txBody>
      </p:sp>
      <p:pic>
        <p:nvPicPr>
          <p:cNvPr id="301" name="Google Shape;301;g120d0d392c3_0_614"/>
          <p:cNvPicPr preferRelativeResize="0"/>
          <p:nvPr/>
        </p:nvPicPr>
        <p:blipFill>
          <a:blip r:embed="rId3">
            <a:alphaModFix/>
          </a:blip>
          <a:stretch>
            <a:fillRect/>
          </a:stretch>
        </p:blipFill>
        <p:spPr>
          <a:xfrm>
            <a:off x="3727500" y="3348012"/>
            <a:ext cx="2447974" cy="2447974"/>
          </a:xfrm>
          <a:prstGeom prst="rect">
            <a:avLst/>
          </a:prstGeom>
          <a:noFill/>
          <a:ln>
            <a:noFill/>
          </a:ln>
        </p:spPr>
      </p:pic>
      <p:pic>
        <p:nvPicPr>
          <p:cNvPr id="302" name="Google Shape;302;g120d0d392c3_0_614"/>
          <p:cNvPicPr preferRelativeResize="0"/>
          <p:nvPr/>
        </p:nvPicPr>
        <p:blipFill>
          <a:blip r:embed="rId4">
            <a:alphaModFix/>
          </a:blip>
          <a:stretch>
            <a:fillRect/>
          </a:stretch>
        </p:blipFill>
        <p:spPr>
          <a:xfrm>
            <a:off x="8407600" y="3070850"/>
            <a:ext cx="3356349" cy="3356349"/>
          </a:xfrm>
          <a:prstGeom prst="rect">
            <a:avLst/>
          </a:prstGeom>
          <a:noFill/>
          <a:ln>
            <a:noFill/>
          </a:ln>
        </p:spPr>
      </p:pic>
      <p:sp>
        <p:nvSpPr>
          <p:cNvPr id="14" name="Brandline">
            <a:extLst>
              <a:ext uri="{FF2B5EF4-FFF2-40B4-BE49-F238E27FC236}">
                <a16:creationId xmlns:a16="http://schemas.microsoft.com/office/drawing/2014/main" id="{B8972FE3-BBAF-455E-A758-021C90E68C13}"/>
              </a:ext>
            </a:extLst>
          </p:cNvPr>
          <p:cNvSpPr/>
          <p:nvPr/>
        </p:nvSpPr>
        <p:spPr>
          <a:xfrm>
            <a:off x="6019800" y="816352"/>
            <a:ext cx="421092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g11e1926e040_0_277"/>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None/>
            </a:pPr>
            <a:r>
              <a:rPr lang="en-US" sz="2200"/>
              <a:t>Software consists of </a:t>
            </a:r>
            <a:r>
              <a:rPr lang="en-US" sz="2200" i="0">
                <a:solidFill>
                  <a:srgbClr val="3A3A3A"/>
                </a:solidFill>
              </a:rPr>
              <a:t>Programs, Documentation, and Operating Procedures.</a:t>
            </a:r>
            <a:endParaRPr sz="2200"/>
          </a:p>
        </p:txBody>
      </p:sp>
      <p:sp>
        <p:nvSpPr>
          <p:cNvPr id="1031" name="Google Shape;1031;g11e1926e040_0_277"/>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SzPts val="2800"/>
              <a:buFont typeface="Arial"/>
              <a:buNone/>
            </a:pPr>
            <a:r>
              <a:rPr lang="en-US"/>
              <a:t>B</a:t>
            </a:r>
            <a:endParaRPr/>
          </a:p>
        </p:txBody>
      </p:sp>
      <p:sp>
        <p:nvSpPr>
          <p:cNvPr id="1032" name="Google Shape;1032;g11e1926e040_0_277"/>
          <p:cNvSpPr txBox="1"/>
          <p:nvPr/>
        </p:nvSpPr>
        <p:spPr>
          <a:xfrm>
            <a:off x="3012031" y="571937"/>
            <a:ext cx="12323700" cy="14250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200" b="1" i="0" u="none" strike="noStrike" cap="none">
                <a:solidFill>
                  <a:srgbClr val="3F3F3F"/>
                </a:solidFill>
                <a:latin typeface="Open Sans"/>
                <a:ea typeface="Open Sans"/>
                <a:cs typeface="Open Sans"/>
                <a:sym typeface="Open Sans"/>
              </a:rPr>
              <a:t>What does Software development consist of?</a:t>
            </a:r>
            <a:endParaRPr/>
          </a:p>
        </p:txBody>
      </p:sp>
      <p:sp>
        <p:nvSpPr>
          <p:cNvPr id="1033" name="Google Shape;1033;g11e1926e040_0_277"/>
          <p:cNvSpPr txBox="1"/>
          <p:nvPr/>
        </p:nvSpPr>
        <p:spPr>
          <a:xfrm>
            <a:off x="2312444" y="2892342"/>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A3A3A"/>
                </a:solidFill>
                <a:latin typeface="Open Sans"/>
                <a:ea typeface="Open Sans"/>
                <a:cs typeface="Open Sans"/>
                <a:sym typeface="Open Sans"/>
              </a:rPr>
              <a:t>Set of instructions + Operating procedures</a:t>
            </a:r>
            <a:endParaRPr sz="2000" b="1" i="0" u="none" strike="noStrike" cap="none">
              <a:solidFill>
                <a:srgbClr val="3F3F3F"/>
              </a:solidFill>
              <a:latin typeface="Open Sans"/>
              <a:ea typeface="Open Sans"/>
              <a:cs typeface="Open Sans"/>
              <a:sym typeface="Open Sans"/>
            </a:endParaRPr>
          </a:p>
        </p:txBody>
      </p:sp>
      <p:sp>
        <p:nvSpPr>
          <p:cNvPr id="1034" name="Google Shape;1034;g11e1926e040_0_277"/>
          <p:cNvSpPr txBox="1"/>
          <p:nvPr/>
        </p:nvSpPr>
        <p:spPr>
          <a:xfrm>
            <a:off x="2312444" y="3712947"/>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A3A3A"/>
                </a:solidFill>
                <a:latin typeface="Open Sans"/>
                <a:ea typeface="Open Sans"/>
                <a:cs typeface="Open Sans"/>
                <a:sym typeface="Open Sans"/>
              </a:rPr>
              <a:t>Programs + Documentation + Operating procedures</a:t>
            </a:r>
            <a:endParaRPr sz="2000" b="1" i="0" u="none" strike="noStrike" cap="none">
              <a:solidFill>
                <a:srgbClr val="024F93"/>
              </a:solidFill>
              <a:latin typeface="Open Sans"/>
              <a:ea typeface="Open Sans"/>
              <a:cs typeface="Open Sans"/>
              <a:sym typeface="Open Sans"/>
            </a:endParaRPr>
          </a:p>
        </p:txBody>
      </p:sp>
      <p:sp>
        <p:nvSpPr>
          <p:cNvPr id="1035" name="Google Shape;1035;g11e1926e040_0_277"/>
          <p:cNvSpPr txBox="1"/>
          <p:nvPr/>
        </p:nvSpPr>
        <p:spPr>
          <a:xfrm>
            <a:off x="2312444" y="4533552"/>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Programs + Hardware manuals</a:t>
            </a:r>
            <a:endParaRPr sz="2000" b="0" i="0" u="none" strike="noStrike" cap="none">
              <a:solidFill>
                <a:srgbClr val="3F3F3F"/>
              </a:solidFill>
              <a:latin typeface="Open Sans"/>
              <a:ea typeface="Open Sans"/>
              <a:cs typeface="Open Sans"/>
              <a:sym typeface="Open Sans"/>
            </a:endParaRPr>
          </a:p>
        </p:txBody>
      </p:sp>
      <p:sp>
        <p:nvSpPr>
          <p:cNvPr id="1036" name="Google Shape;1036;g11e1926e040_0_277"/>
          <p:cNvSpPr txBox="1"/>
          <p:nvPr/>
        </p:nvSpPr>
        <p:spPr>
          <a:xfrm>
            <a:off x="2312444" y="5354157"/>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Set of programs</a:t>
            </a:r>
            <a:endParaRPr sz="2000" b="0" i="0" u="none" strike="noStrike" cap="none">
              <a:solidFill>
                <a:srgbClr val="3F3F3F"/>
              </a:solidFill>
              <a:latin typeface="Open Sans"/>
              <a:ea typeface="Open Sans"/>
              <a:cs typeface="Open Sans"/>
              <a:sym typeface="Open Sans"/>
            </a:endParaRPr>
          </a:p>
        </p:txBody>
      </p:sp>
      <p:sp>
        <p:nvSpPr>
          <p:cNvPr id="1037" name="Google Shape;1037;g11e1926e040_0_277"/>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SzPts val="2800"/>
              <a:buFont typeface="Arial"/>
              <a:buNone/>
            </a:pPr>
            <a:r>
              <a:rPr lang="en-US"/>
              <a:t>4</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g11e1926e040_0_288"/>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Font typeface="Arial"/>
              <a:buNone/>
            </a:pPr>
            <a:r>
              <a:rPr lang="en-US"/>
              <a:t>Software Project Management comprises several activities, which contain ________.</a:t>
            </a:r>
            <a:endParaRPr/>
          </a:p>
        </p:txBody>
      </p:sp>
      <p:sp>
        <p:nvSpPr>
          <p:cNvPr id="1043" name="Google Shape;1043;g11e1926e040_0_288"/>
          <p:cNvSpPr txBox="1">
            <a:spLocks noGrp="1"/>
          </p:cNvSpPr>
          <p:nvPr>
            <p:ph type="body" idx="3"/>
          </p:nvPr>
        </p:nvSpPr>
        <p:spPr>
          <a:xfrm>
            <a:off x="2243319" y="2909417"/>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Font typeface="Arial"/>
              <a:buNone/>
            </a:pPr>
            <a:r>
              <a:rPr lang="en-US">
                <a:solidFill>
                  <a:srgbClr val="3A3A3A"/>
                </a:solidFill>
              </a:rPr>
              <a:t>Project Planning</a:t>
            </a:r>
            <a:endParaRPr/>
          </a:p>
        </p:txBody>
      </p:sp>
      <p:sp>
        <p:nvSpPr>
          <p:cNvPr id="1044" name="Google Shape;1044;g11e1926e040_0_288"/>
          <p:cNvSpPr txBox="1">
            <a:spLocks noGrp="1"/>
          </p:cNvSpPr>
          <p:nvPr>
            <p:ph type="body" idx="4"/>
          </p:nvPr>
        </p:nvSpPr>
        <p:spPr>
          <a:xfrm>
            <a:off x="2243319" y="3730022"/>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i="0">
                <a:solidFill>
                  <a:srgbClr val="3A3A3A"/>
                </a:solidFill>
              </a:rPr>
              <a:t>Scope Management</a:t>
            </a:r>
            <a:endParaRPr/>
          </a:p>
        </p:txBody>
      </p:sp>
      <p:sp>
        <p:nvSpPr>
          <p:cNvPr id="1045" name="Google Shape;1045;g11e1926e040_0_288"/>
          <p:cNvSpPr txBox="1">
            <a:spLocks noGrp="1"/>
          </p:cNvSpPr>
          <p:nvPr>
            <p:ph type="body" idx="5"/>
          </p:nvPr>
        </p:nvSpPr>
        <p:spPr>
          <a:xfrm>
            <a:off x="2243319" y="4550627"/>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a:t>Project Estimation</a:t>
            </a:r>
            <a:endParaRPr/>
          </a:p>
        </p:txBody>
      </p:sp>
      <p:sp>
        <p:nvSpPr>
          <p:cNvPr id="1046" name="Google Shape;1046;g11e1926e040_0_288"/>
          <p:cNvSpPr txBox="1">
            <a:spLocks noGrp="1"/>
          </p:cNvSpPr>
          <p:nvPr>
            <p:ph type="body" idx="6"/>
          </p:nvPr>
        </p:nvSpPr>
        <p:spPr>
          <a:xfrm>
            <a:off x="2243319" y="5371232"/>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a:t>All Mentioned Above</a:t>
            </a:r>
            <a:endParaRPr/>
          </a:p>
        </p:txBody>
      </p:sp>
      <p:sp>
        <p:nvSpPr>
          <p:cNvPr id="1047" name="Google Shape;1047;g11e1926e040_0_288"/>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SzPts val="2800"/>
              <a:buFont typeface="Arial"/>
              <a:buNone/>
            </a:pPr>
            <a:r>
              <a:rPr lang="en-US"/>
              <a:t>5</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g11e1926e040_0_297"/>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None/>
            </a:pPr>
            <a:r>
              <a:rPr lang="en-US" sz="2200">
                <a:latin typeface="Open Sans"/>
                <a:ea typeface="Open Sans"/>
                <a:cs typeface="Open Sans"/>
                <a:sym typeface="Open Sans"/>
              </a:rPr>
              <a:t>Software Project Management comprises several activities, such as project planning, scope management, and project estimation.</a:t>
            </a:r>
            <a:endParaRPr/>
          </a:p>
          <a:p>
            <a:pPr marL="0" lvl="0" indent="0" algn="l" rtl="0">
              <a:lnSpc>
                <a:spcPct val="90000"/>
              </a:lnSpc>
              <a:spcBef>
                <a:spcPts val="1000"/>
              </a:spcBef>
              <a:spcAft>
                <a:spcPts val="0"/>
              </a:spcAft>
              <a:buSzPts val="2800"/>
              <a:buNone/>
            </a:pPr>
            <a:endParaRPr sz="2200">
              <a:latin typeface="Open Sans"/>
              <a:ea typeface="Open Sans"/>
              <a:cs typeface="Open Sans"/>
              <a:sym typeface="Open Sans"/>
            </a:endParaRPr>
          </a:p>
          <a:p>
            <a:pPr marL="0" lvl="0" indent="0" algn="l" rtl="0">
              <a:lnSpc>
                <a:spcPct val="90000"/>
              </a:lnSpc>
              <a:spcBef>
                <a:spcPts val="1000"/>
              </a:spcBef>
              <a:spcAft>
                <a:spcPts val="0"/>
              </a:spcAft>
              <a:buSzPts val="2800"/>
              <a:buNone/>
            </a:pPr>
            <a:endParaRPr sz="2200">
              <a:latin typeface="Open Sans"/>
              <a:ea typeface="Open Sans"/>
              <a:cs typeface="Open Sans"/>
              <a:sym typeface="Open Sans"/>
            </a:endParaRPr>
          </a:p>
        </p:txBody>
      </p:sp>
      <p:sp>
        <p:nvSpPr>
          <p:cNvPr id="1053" name="Google Shape;1053;g11e1926e040_0_297"/>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SzPts val="2800"/>
              <a:buFont typeface="Arial"/>
              <a:buNone/>
            </a:pPr>
            <a:r>
              <a:rPr lang="en-US"/>
              <a:t>D</a:t>
            </a:r>
            <a:endParaRPr/>
          </a:p>
        </p:txBody>
      </p:sp>
      <p:sp>
        <p:nvSpPr>
          <p:cNvPr id="1054" name="Google Shape;1054;g11e1926e040_0_297"/>
          <p:cNvSpPr txBox="1"/>
          <p:nvPr/>
        </p:nvSpPr>
        <p:spPr>
          <a:xfrm>
            <a:off x="3012031" y="571937"/>
            <a:ext cx="12323700" cy="14250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1000"/>
              </a:spcBef>
              <a:spcAft>
                <a:spcPts val="0"/>
              </a:spcAft>
              <a:buClr>
                <a:schemeClr val="dk1"/>
              </a:buClr>
              <a:buSzPts val="2800"/>
              <a:buFont typeface="Arial"/>
              <a:buNone/>
            </a:pPr>
            <a:endParaRPr sz="2400" b="1" i="0" u="none" strike="noStrike" cap="none">
              <a:solidFill>
                <a:srgbClr val="3F3F3F"/>
              </a:solidFill>
              <a:latin typeface="Cambria"/>
              <a:ea typeface="Cambria"/>
              <a:cs typeface="Cambria"/>
              <a:sym typeface="Cambria"/>
            </a:endParaRPr>
          </a:p>
        </p:txBody>
      </p:sp>
      <p:sp>
        <p:nvSpPr>
          <p:cNvPr id="1055" name="Google Shape;1055;g11e1926e040_0_297"/>
          <p:cNvSpPr txBox="1"/>
          <p:nvPr/>
        </p:nvSpPr>
        <p:spPr>
          <a:xfrm>
            <a:off x="2232694" y="2909642"/>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A3A3A"/>
                </a:solidFill>
                <a:latin typeface="Open Sans"/>
                <a:ea typeface="Open Sans"/>
                <a:cs typeface="Open Sans"/>
                <a:sym typeface="Open Sans"/>
              </a:rPr>
              <a:t>Project Planning</a:t>
            </a:r>
            <a:endParaRPr sz="2000" b="0" i="0" u="none" strike="noStrike" cap="none">
              <a:solidFill>
                <a:srgbClr val="3F3F3F"/>
              </a:solidFill>
              <a:latin typeface="Open Sans"/>
              <a:ea typeface="Open Sans"/>
              <a:cs typeface="Open Sans"/>
              <a:sym typeface="Open Sans"/>
            </a:endParaRPr>
          </a:p>
        </p:txBody>
      </p:sp>
      <p:sp>
        <p:nvSpPr>
          <p:cNvPr id="1056" name="Google Shape;1056;g11e1926e040_0_297"/>
          <p:cNvSpPr txBox="1"/>
          <p:nvPr/>
        </p:nvSpPr>
        <p:spPr>
          <a:xfrm>
            <a:off x="2232694" y="3730247"/>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A3A3A"/>
                </a:solidFill>
                <a:latin typeface="Open Sans"/>
                <a:ea typeface="Open Sans"/>
                <a:cs typeface="Open Sans"/>
                <a:sym typeface="Open Sans"/>
              </a:rPr>
              <a:t>Scope Management</a:t>
            </a:r>
            <a:endParaRPr sz="2000" b="1" i="0" u="none" strike="noStrike" cap="none">
              <a:solidFill>
                <a:srgbClr val="024F93"/>
              </a:solidFill>
              <a:latin typeface="Open Sans"/>
              <a:ea typeface="Open Sans"/>
              <a:cs typeface="Open Sans"/>
              <a:sym typeface="Open Sans"/>
            </a:endParaRPr>
          </a:p>
        </p:txBody>
      </p:sp>
      <p:sp>
        <p:nvSpPr>
          <p:cNvPr id="1057" name="Google Shape;1057;g11e1926e040_0_297"/>
          <p:cNvSpPr txBox="1"/>
          <p:nvPr/>
        </p:nvSpPr>
        <p:spPr>
          <a:xfrm>
            <a:off x="2232694" y="4550852"/>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Project Estimation</a:t>
            </a:r>
            <a:endParaRPr sz="2000" b="0" i="0" u="none" strike="noStrike" cap="none">
              <a:solidFill>
                <a:srgbClr val="000000"/>
              </a:solidFill>
              <a:latin typeface="Open Sans"/>
              <a:ea typeface="Open Sans"/>
              <a:cs typeface="Open Sans"/>
              <a:sym typeface="Open Sans"/>
            </a:endParaRPr>
          </a:p>
        </p:txBody>
      </p:sp>
      <p:sp>
        <p:nvSpPr>
          <p:cNvPr id="1058" name="Google Shape;1058;g11e1926e040_0_297"/>
          <p:cNvSpPr txBox="1"/>
          <p:nvPr/>
        </p:nvSpPr>
        <p:spPr>
          <a:xfrm>
            <a:off x="2232694" y="5371457"/>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All of the above</a:t>
            </a:r>
            <a:endParaRPr sz="2000" b="0" i="0" u="none" strike="noStrike" cap="none">
              <a:solidFill>
                <a:srgbClr val="000000"/>
              </a:solidFill>
              <a:latin typeface="Open Sans"/>
              <a:ea typeface="Open Sans"/>
              <a:cs typeface="Open Sans"/>
              <a:sym typeface="Open Sans"/>
            </a:endParaRPr>
          </a:p>
        </p:txBody>
      </p:sp>
      <p:sp>
        <p:nvSpPr>
          <p:cNvPr id="1059" name="Google Shape;1059;g11e1926e040_0_297"/>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SzPts val="2800"/>
              <a:buFont typeface="Arial"/>
              <a:buNone/>
            </a:pPr>
            <a:r>
              <a:rPr lang="en-US"/>
              <a:t>5</a:t>
            </a:r>
            <a:endParaRPr/>
          </a:p>
        </p:txBody>
      </p:sp>
      <p:sp>
        <p:nvSpPr>
          <p:cNvPr id="1060" name="Google Shape;1060;g11e1926e040_0_297"/>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Font typeface="Arial"/>
              <a:buNone/>
            </a:pPr>
            <a:r>
              <a:rPr lang="en-US"/>
              <a:t>Software Project Management comprises several activities, which contain _______.</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g121455bf69c_0_1"/>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1100"/>
              <a:buNone/>
            </a:pPr>
            <a:r>
              <a:rPr lang="en-US"/>
              <a:t>Thank you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10" name="Google Shape;310;g120d0d392c3_0_623"/>
          <p:cNvSpPr/>
          <p:nvPr/>
        </p:nvSpPr>
        <p:spPr>
          <a:xfrm>
            <a:off x="2057400" y="1540650"/>
            <a:ext cx="9726850" cy="1422199"/>
          </a:xfrm>
          <a:prstGeom prst="flowChartAlternateProcess">
            <a:avLst/>
          </a:prstGeom>
          <a:solidFill>
            <a:srgbClr val="C7D3DD"/>
          </a:solid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42857"/>
              </a:lnSpc>
              <a:spcBef>
                <a:spcPts val="1000"/>
              </a:spcBef>
              <a:spcAft>
                <a:spcPts val="0"/>
              </a:spcAft>
              <a:buNone/>
            </a:pPr>
            <a:r>
              <a:rPr lang="en-US" sz="2200" dirty="0">
                <a:solidFill>
                  <a:srgbClr val="3F3F3F"/>
                </a:solidFill>
                <a:latin typeface="Open Sans"/>
                <a:ea typeface="Open Sans"/>
                <a:cs typeface="Open Sans"/>
                <a:sym typeface="Open Sans"/>
              </a:rPr>
              <a:t>It comprises the initial development of software, as well as its maintenance and updates, until the intended software product meets the expected requirements.</a:t>
            </a:r>
            <a:endParaRPr lang="en-US" sz="2200" dirty="0">
              <a:latin typeface="Calibri"/>
              <a:ea typeface="Calibri"/>
              <a:cs typeface="Calibri"/>
              <a:sym typeface="Calibri"/>
            </a:endParaRPr>
          </a:p>
        </p:txBody>
      </p:sp>
      <p:sp>
        <p:nvSpPr>
          <p:cNvPr id="311" name="Google Shape;311;g120d0d392c3_0_62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Software Evolution</a:t>
            </a:r>
            <a:endParaRPr/>
          </a:p>
        </p:txBody>
      </p:sp>
      <p:sp>
        <p:nvSpPr>
          <p:cNvPr id="314" name="Google Shape;314;g120d0d392c3_0_623"/>
          <p:cNvSpPr/>
          <p:nvPr/>
        </p:nvSpPr>
        <p:spPr>
          <a:xfrm>
            <a:off x="4572148" y="3686218"/>
            <a:ext cx="10514400" cy="1616700"/>
          </a:xfrm>
          <a:prstGeom prst="roundRect">
            <a:avLst>
              <a:gd name="adj" fmla="val 16667"/>
            </a:avLst>
          </a:prstGeom>
          <a:solidFill>
            <a:srgbClr val="C7D3DD"/>
          </a:solidFill>
          <a:ln w="952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200" dirty="0">
                <a:solidFill>
                  <a:srgbClr val="3F3F3F"/>
                </a:solidFill>
                <a:latin typeface="Open Sans"/>
                <a:ea typeface="Open Sans"/>
                <a:cs typeface="Open Sans"/>
                <a:sym typeface="Open Sans"/>
              </a:rPr>
              <a:t>The process of evolution begins with the gathering of requirements. The developers then produce a prototype of the anticipated program and exhibit it to users to collect feedback early in the software development process.</a:t>
            </a:r>
            <a:endParaRPr sz="2200" dirty="0">
              <a:solidFill>
                <a:srgbClr val="3F3F3F"/>
              </a:solidFill>
              <a:latin typeface="Open Sans"/>
              <a:ea typeface="Open Sans"/>
              <a:cs typeface="Open Sans"/>
              <a:sym typeface="Open Sans"/>
            </a:endParaRPr>
          </a:p>
        </p:txBody>
      </p:sp>
      <p:sp>
        <p:nvSpPr>
          <p:cNvPr id="315" name="Google Shape;315;g120d0d392c3_0_623"/>
          <p:cNvSpPr/>
          <p:nvPr/>
        </p:nvSpPr>
        <p:spPr>
          <a:xfrm>
            <a:off x="2057400" y="6117325"/>
            <a:ext cx="10375975" cy="1618800"/>
          </a:xfrm>
          <a:prstGeom prst="roundRect">
            <a:avLst>
              <a:gd name="adj" fmla="val 16667"/>
            </a:avLst>
          </a:prstGeom>
          <a:solidFill>
            <a:srgbClr val="C7D3DD"/>
          </a:solidFill>
          <a:ln w="952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42857"/>
              </a:lnSpc>
              <a:spcBef>
                <a:spcPts val="1000"/>
              </a:spcBef>
              <a:spcAft>
                <a:spcPts val="0"/>
              </a:spcAft>
              <a:buNone/>
            </a:pPr>
            <a:r>
              <a:rPr lang="en-US" sz="2200" dirty="0">
                <a:solidFill>
                  <a:srgbClr val="3F3F3F"/>
                </a:solidFill>
                <a:latin typeface="Open Sans"/>
                <a:ea typeface="Open Sans"/>
                <a:cs typeface="Open Sans"/>
                <a:sym typeface="Open Sans"/>
              </a:rPr>
              <a:t>Users recommend modifications, which are then implemented in a series of updates and maintenance. This procedure modifies the original software until the desired software is achieved.</a:t>
            </a:r>
            <a:endParaRPr sz="2200" dirty="0">
              <a:solidFill>
                <a:srgbClr val="3F3F3F"/>
              </a:solidFill>
              <a:latin typeface="Open Sans"/>
              <a:ea typeface="Open Sans"/>
              <a:cs typeface="Open Sans"/>
              <a:sym typeface="Open Sans"/>
            </a:endParaRPr>
          </a:p>
        </p:txBody>
      </p:sp>
      <p:sp>
        <p:nvSpPr>
          <p:cNvPr id="316" name="Google Shape;316;g120d0d392c3_0_623"/>
          <p:cNvSpPr/>
          <p:nvPr/>
        </p:nvSpPr>
        <p:spPr>
          <a:xfrm rot="5400000">
            <a:off x="11906200" y="2124300"/>
            <a:ext cx="1321500" cy="1298700"/>
          </a:xfrm>
          <a:prstGeom prst="bentArrow">
            <a:avLst>
              <a:gd name="adj1" fmla="val 25000"/>
              <a:gd name="adj2" fmla="val 25000"/>
              <a:gd name="adj3" fmla="val 25000"/>
              <a:gd name="adj4" fmla="val 43750"/>
            </a:avLst>
          </a:prstGeom>
          <a:solidFill>
            <a:srgbClr val="427AA1"/>
          </a:solidFill>
          <a:ln w="9525" cap="flat" cmpd="sng">
            <a:solidFill>
              <a:srgbClr val="3645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g120d0d392c3_0_623"/>
          <p:cNvSpPr/>
          <p:nvPr/>
        </p:nvSpPr>
        <p:spPr>
          <a:xfrm rot="-5400780" flipH="1">
            <a:off x="2926140" y="4335527"/>
            <a:ext cx="1321500" cy="1298700"/>
          </a:xfrm>
          <a:prstGeom prst="bentArrow">
            <a:avLst>
              <a:gd name="adj1" fmla="val 25000"/>
              <a:gd name="adj2" fmla="val 25000"/>
              <a:gd name="adj3" fmla="val 25000"/>
              <a:gd name="adj4" fmla="val 43750"/>
            </a:avLst>
          </a:prstGeom>
          <a:solidFill>
            <a:srgbClr val="427AA1"/>
          </a:solidFill>
          <a:ln w="9525" cap="flat" cmpd="sng">
            <a:solidFill>
              <a:srgbClr val="3645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Brandline">
            <a:extLst>
              <a:ext uri="{FF2B5EF4-FFF2-40B4-BE49-F238E27FC236}">
                <a16:creationId xmlns:a16="http://schemas.microsoft.com/office/drawing/2014/main" id="{BCAFA667-95BC-4535-95BF-8404F09C4BCC}"/>
              </a:ext>
            </a:extLst>
          </p:cNvPr>
          <p:cNvSpPr/>
          <p:nvPr/>
        </p:nvSpPr>
        <p:spPr>
          <a:xfrm>
            <a:off x="6019800" y="816352"/>
            <a:ext cx="421092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120d0d392c3_0_637"/>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1100"/>
              <a:buNone/>
            </a:pPr>
            <a:r>
              <a:rPr lang="en-US"/>
              <a:t>Software Development Paradigm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120d0d392c3_0_641"/>
          <p:cNvSpPr/>
          <p:nvPr/>
        </p:nvSpPr>
        <p:spPr>
          <a:xfrm>
            <a:off x="1332575" y="1450124"/>
            <a:ext cx="14000700" cy="1769325"/>
          </a:xfrm>
          <a:prstGeom prst="roundRect">
            <a:avLst>
              <a:gd name="adj" fmla="val 16667"/>
            </a:avLst>
          </a:prstGeom>
          <a:solidFill>
            <a:srgbClr val="F9DEC9"/>
          </a:solidFill>
          <a:ln w="9525" cap="flat" cmpd="sng">
            <a:solidFill>
              <a:srgbClr val="EF646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42857"/>
              </a:lnSpc>
              <a:spcBef>
                <a:spcPts val="1000"/>
              </a:spcBef>
              <a:spcAft>
                <a:spcPts val="0"/>
              </a:spcAft>
              <a:buClr>
                <a:schemeClr val="dk1"/>
              </a:buClr>
              <a:buSzPts val="1100"/>
              <a:buFont typeface="Arial"/>
              <a:buNone/>
            </a:pPr>
            <a:r>
              <a:rPr lang="en-US" sz="2200" dirty="0">
                <a:solidFill>
                  <a:srgbClr val="3F3F3F"/>
                </a:solidFill>
                <a:latin typeface="Open Sans"/>
                <a:ea typeface="Open Sans"/>
                <a:cs typeface="Open Sans"/>
                <a:sym typeface="Open Sans"/>
              </a:rPr>
              <a:t>The Paradigm is known as software engineering paradigms where all the engineering concepts pertaining to the development of software are applied. It includes various researches and requirement gathering which helps the software product to build. </a:t>
            </a:r>
            <a:endParaRPr sz="2200" dirty="0">
              <a:solidFill>
                <a:srgbClr val="3F3F3F"/>
              </a:solidFill>
              <a:latin typeface="Open Sans"/>
              <a:ea typeface="Open Sans"/>
              <a:cs typeface="Open Sans"/>
              <a:sym typeface="Open Sans"/>
            </a:endParaRPr>
          </a:p>
        </p:txBody>
      </p:sp>
      <p:sp>
        <p:nvSpPr>
          <p:cNvPr id="328" name="Google Shape;328;g120d0d392c3_0_64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a:t>Software Development Paradigms</a:t>
            </a:r>
            <a:endParaRPr dirty="0"/>
          </a:p>
        </p:txBody>
      </p:sp>
      <p:pic>
        <p:nvPicPr>
          <p:cNvPr id="330" name="Google Shape;330;g120d0d392c3_0_641"/>
          <p:cNvPicPr preferRelativeResize="0"/>
          <p:nvPr/>
        </p:nvPicPr>
        <p:blipFill>
          <a:blip r:embed="rId3">
            <a:alphaModFix/>
          </a:blip>
          <a:stretch>
            <a:fillRect/>
          </a:stretch>
        </p:blipFill>
        <p:spPr>
          <a:xfrm>
            <a:off x="3813450" y="3673775"/>
            <a:ext cx="3356349" cy="3356349"/>
          </a:xfrm>
          <a:prstGeom prst="rect">
            <a:avLst/>
          </a:prstGeom>
          <a:noFill/>
          <a:ln>
            <a:noFill/>
          </a:ln>
        </p:spPr>
      </p:pic>
      <p:pic>
        <p:nvPicPr>
          <p:cNvPr id="331" name="Google Shape;331;g120d0d392c3_0_641"/>
          <p:cNvPicPr preferRelativeResize="0"/>
          <p:nvPr/>
        </p:nvPicPr>
        <p:blipFill>
          <a:blip r:embed="rId4">
            <a:alphaModFix/>
          </a:blip>
          <a:stretch>
            <a:fillRect/>
          </a:stretch>
        </p:blipFill>
        <p:spPr>
          <a:xfrm>
            <a:off x="9625400" y="3776900"/>
            <a:ext cx="3452500" cy="3452500"/>
          </a:xfrm>
          <a:prstGeom prst="rect">
            <a:avLst/>
          </a:prstGeom>
          <a:noFill/>
          <a:ln>
            <a:noFill/>
          </a:ln>
        </p:spPr>
      </p:pic>
      <p:sp>
        <p:nvSpPr>
          <p:cNvPr id="3" name="Brandline">
            <a:extLst>
              <a:ext uri="{FF2B5EF4-FFF2-40B4-BE49-F238E27FC236}">
                <a16:creationId xmlns:a16="http://schemas.microsoft.com/office/drawing/2014/main" id="{634EBD53-9054-4B3F-9B8F-5675BC3389E2}"/>
              </a:ext>
            </a:extLst>
          </p:cNvPr>
          <p:cNvSpPr/>
          <p:nvPr/>
        </p:nvSpPr>
        <p:spPr>
          <a:xfrm>
            <a:off x="4356100" y="816352"/>
            <a:ext cx="755261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2457</Words>
  <Application>Microsoft Office PowerPoint</Application>
  <PresentationFormat>Custom</PresentationFormat>
  <Paragraphs>380</Paragraphs>
  <Slides>63</Slides>
  <Notes>63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Open Sans</vt:lpstr>
      <vt:lpstr>Cambria</vt:lpstr>
      <vt:lpstr>Arial</vt:lpstr>
      <vt:lpstr>Calibri</vt:lpstr>
      <vt:lpstr>Digital Marketing</vt:lpstr>
      <vt:lpstr>PowerPoint Presentation</vt:lpstr>
      <vt:lpstr>PowerPoint Presentation</vt:lpstr>
      <vt:lpstr>PowerPoint Presentation</vt:lpstr>
      <vt:lpstr>PowerPoint Presentation</vt:lpstr>
      <vt:lpstr>PowerPoint Presentation</vt:lpstr>
      <vt:lpstr>Software Evolution</vt:lpstr>
      <vt:lpstr>Software Evolution</vt:lpstr>
      <vt:lpstr>PowerPoint Presentation</vt:lpstr>
      <vt:lpstr>Software Development Paradigms</vt:lpstr>
      <vt:lpstr>Software Development Paradigms</vt:lpstr>
      <vt:lpstr>Software Design Paradigms</vt:lpstr>
      <vt:lpstr>Programming Paradigms</vt:lpstr>
      <vt:lpstr>PowerPoint Presentation</vt:lpstr>
      <vt:lpstr>Software Development Life Cycle</vt:lpstr>
      <vt:lpstr>Software Development Paradigms</vt:lpstr>
      <vt:lpstr>Software Development Paradigms</vt:lpstr>
      <vt:lpstr>Software Development Paradigms</vt:lpstr>
      <vt:lpstr>Software Development Paradigms</vt:lpstr>
      <vt:lpstr>Software Development Life Cycle</vt:lpstr>
      <vt:lpstr>PowerPoint Presentation</vt:lpstr>
      <vt:lpstr>Software Development</vt:lpstr>
      <vt:lpstr>Software Development</vt:lpstr>
      <vt:lpstr>Software Development Model</vt:lpstr>
      <vt:lpstr>Software Development Model</vt:lpstr>
      <vt:lpstr>Waterfall Model</vt:lpstr>
      <vt:lpstr>Waterfall Model</vt:lpstr>
      <vt:lpstr>Waterfall Model</vt:lpstr>
      <vt:lpstr>V Model</vt:lpstr>
      <vt:lpstr>V Model</vt:lpstr>
      <vt:lpstr>V Model</vt:lpstr>
      <vt:lpstr>Incremental Model</vt:lpstr>
      <vt:lpstr>Incremental Model</vt:lpstr>
      <vt:lpstr>Incremental Model</vt:lpstr>
      <vt:lpstr>Incremental Model</vt:lpstr>
      <vt:lpstr>RAD Model</vt:lpstr>
      <vt:lpstr>RAD Model</vt:lpstr>
      <vt:lpstr>RAD Model</vt:lpstr>
      <vt:lpstr>RAD Model</vt:lpstr>
      <vt:lpstr>RAD Model</vt:lpstr>
      <vt:lpstr>Agile Model</vt:lpstr>
      <vt:lpstr>Agile Model</vt:lpstr>
      <vt:lpstr>Agile Model</vt:lpstr>
      <vt:lpstr>Agile Model</vt:lpstr>
      <vt:lpstr>Iterative Model</vt:lpstr>
      <vt:lpstr>Iterative Model</vt:lpstr>
      <vt:lpstr>Iterative Model</vt:lpstr>
      <vt:lpstr>Iterative Model</vt:lpstr>
      <vt:lpstr>Spiral Model</vt:lpstr>
      <vt:lpstr>Spiral Model</vt:lpstr>
      <vt:lpstr>Spiral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cp:revision>
  <dcterms:modified xsi:type="dcterms:W3CDTF">2022-04-20T11:41:23Z</dcterms:modified>
</cp:coreProperties>
</file>